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42"/>
  </p:notesMasterIdLst>
  <p:handoutMasterIdLst>
    <p:handoutMasterId r:id="rId43"/>
  </p:handoutMasterIdLst>
  <p:sldIdLst>
    <p:sldId id="278" r:id="rId6"/>
    <p:sldId id="300" r:id="rId7"/>
    <p:sldId id="267" r:id="rId8"/>
    <p:sldId id="340" r:id="rId9"/>
    <p:sldId id="271" r:id="rId10"/>
    <p:sldId id="303" r:id="rId11"/>
    <p:sldId id="275" r:id="rId12"/>
    <p:sldId id="305" r:id="rId13"/>
    <p:sldId id="306" r:id="rId14"/>
    <p:sldId id="327" r:id="rId15"/>
    <p:sldId id="307" r:id="rId16"/>
    <p:sldId id="308" r:id="rId17"/>
    <p:sldId id="309" r:id="rId18"/>
    <p:sldId id="332" r:id="rId19"/>
    <p:sldId id="328" r:id="rId20"/>
    <p:sldId id="329" r:id="rId21"/>
    <p:sldId id="330" r:id="rId22"/>
    <p:sldId id="331" r:id="rId23"/>
    <p:sldId id="333" r:id="rId24"/>
    <p:sldId id="335" r:id="rId25"/>
    <p:sldId id="310" r:id="rId26"/>
    <p:sldId id="312" r:id="rId27"/>
    <p:sldId id="313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5" r:id="rId36"/>
    <p:sldId id="326" r:id="rId37"/>
    <p:sldId id="334" r:id="rId38"/>
    <p:sldId id="336" r:id="rId39"/>
    <p:sldId id="337" r:id="rId40"/>
    <p:sldId id="338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48B"/>
    <a:srgbClr val="CC6600"/>
    <a:srgbClr val="94B333"/>
    <a:srgbClr val="37B0FB"/>
    <a:srgbClr val="D9117E"/>
    <a:srgbClr val="5DC1FF"/>
    <a:srgbClr val="009AD0"/>
    <a:srgbClr val="BE9600"/>
    <a:srgbClr val="BB9301"/>
    <a:srgbClr val="E8C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66" autoAdjust="0"/>
    <p:restoredTop sz="94660"/>
  </p:normalViewPr>
  <p:slideViewPr>
    <p:cSldViewPr snapToGrid="0" showGuides="1">
      <p:cViewPr>
        <p:scale>
          <a:sx n="72" d="100"/>
          <a:sy n="72" d="100"/>
        </p:scale>
        <p:origin x="1560" y="2008"/>
      </p:cViewPr>
      <p:guideLst>
        <p:guide orient="horz" pos="2160"/>
        <p:guide pos="41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1911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3CC217A-F9D7-47C3-B542-AAA915BA41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7CD6EC-38D3-4F9F-824F-27FD60C73D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980D6-5DF0-463D-BFB7-BC7EA5530348}" type="datetimeFigureOut">
              <a:rPr lang="de-DE" smtClean="0"/>
              <a:t>25.07.23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3B72A2-2A97-46A2-B0E6-3DFA689BB9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749A1E-B8C3-415F-AC4C-200E5AD78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9C69D-BBB7-4804-A517-DD8710202B55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558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35C94-B646-4D4D-A5E3-882C7E78FF5D}" type="datetimeFigureOut">
              <a:rPr lang="de-DE" smtClean="0"/>
              <a:t>25.07.23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8433A-3D12-444A-8A1F-2969B3EF30AF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61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292B943-63E8-4E1E-B31E-5FE386090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9454"/>
            <a:ext cx="9697665" cy="1141439"/>
          </a:xfr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23750"/>
            <a:ext cx="9541821" cy="3221856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B16576-B954-4493-9E58-E9C5386E81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58F85F-E39F-6DF2-648B-F85C48FB1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76295D-E20E-919F-946F-82E3A703EF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25600" y="6544800"/>
            <a:ext cx="4114800" cy="257774"/>
          </a:xfrm>
        </p:spPr>
        <p:txBody>
          <a:bodyPr/>
          <a:lstStyle/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361199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1C20BEF9-F6A4-4E18-813E-7C7A4A89EFB4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136610939"/>
              </p:ext>
            </p:extLst>
          </p:nvPr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DFA15C25-778F-45D2-A70E-06F46D1BF03A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CAA27B-59B5-D915-6398-75A94668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34922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3B56E86-EFEB-4205-AA4A-9F3E82413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9"/>
            <a:ext cx="9697665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lnSpc>
                <a:spcPct val="100000"/>
              </a:lnSpc>
              <a:spcBef>
                <a:spcPts val="1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4066C5-F371-4079-BEC5-D83B78D0CF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C05F074-4978-BB63-F797-D5FCF9961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5600" y="6544800"/>
            <a:ext cx="4114800" cy="257774"/>
          </a:xfrm>
        </p:spPr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09CECA-60EA-35F9-5F27-CF64A7C897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685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AF35D6C1-0699-3B81-DD6A-0016F7A8D7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5FBA6571-CE1B-47EB-8C1E-D5A1391EAE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32C7237-52B1-CB5D-D118-2836DC556E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4226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8896D9-06D8-F605-C9DB-A9519477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4300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263446-0FBB-7B9F-7376-C85F4725E6D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9630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BB571AC-F556-C50A-DAD2-4638503AA73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43C99AA0-30B9-CB68-5447-173C21DF9A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E5E99BBD-0EE1-272A-B9CD-BB38CD6536A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160246-4126-D54D-D8F2-4EA413129C1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5126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B0949BCE-540C-4310-9432-ECBCD4F9E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C8D3D5-3F24-32BA-B9E4-6239FD09AA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738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A1BCFDDC-E704-4456-842B-CA12D08661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38C3D2-DF70-153A-B8DF-4CECDC07280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0049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8896D9-06D8-F605-C9DB-A9519477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6FFF96C-003A-2C95-0C20-6A5ECF67A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2C0F5C3-8222-0817-ECCA-D675DF1CE7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743913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57BDB932-A261-4963-8CCA-D819AAB058C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1EFB8F-681F-B958-6016-DE1F84F28F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1899577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2F87A75-3F72-6661-3C8C-5F55ECF6EF1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1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3246B2-203D-4635-9023-C83C1FB1E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C564B2-3B65-9088-DFD7-AB7EDE92BA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4450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0D3ABB45-EB62-4087-B3EF-39BEE25E7081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3D336417-AA09-48C9-BDF2-558668A9C82D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407347F-35E4-52BE-8323-09918044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1170633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A1DD6DF-B176-485D-B01F-0D026F51E4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8"/>
            <a:ext cx="9697665" cy="1141439"/>
          </a:xfrm>
          <a:solidFill>
            <a:srgbClr val="BE9600">
              <a:alpha val="80000"/>
            </a:srgb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79A18D-BDEC-4A1A-B4E8-0BBF0FB0A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338560D-8EC4-B53A-7006-5B5A972DC7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5600" y="6544945"/>
            <a:ext cx="4114800" cy="257774"/>
          </a:xfrm>
        </p:spPr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02EDA2-8AA2-0466-B051-008CD7764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366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>
            <a:extLst>
              <a:ext uri="{FF2B5EF4-FFF2-40B4-BE49-F238E27FC236}">
                <a16:creationId xmlns:a16="http://schemas.microsoft.com/office/drawing/2014/main" id="{A29A4717-2733-B1CC-C548-EE7EB957DA2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rgbClr val="BE9600">
              <a:alpha val="80000"/>
            </a:srgb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E24BD797-BDE4-4F8B-BD63-88445F304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9E1831-352F-2D39-ACE5-21BCE2855B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5286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EBC151-FC60-E584-26BE-7134EAB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33920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07BD53-6A79-8877-2BE1-B0C49A39BD9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6290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2095625"/>
            <a:ext cx="5400675" cy="185073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187CB7-2C33-1C03-52A8-8996E6753E4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56228A2-CAF9-B1A1-1C97-DA91AB6BED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CA1CEBC5-E31D-F865-99F9-F5B2C3A4B1C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1A145E-844F-C173-0E1A-4D5807A9AB0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3350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59E7F815-FED3-4D8F-9D9B-35CCAF3B26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093030-8FCB-CEE5-FAC4-DF786DEBF9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30136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9D0FAF78-2A5F-4E8E-B1EE-D7C4255495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09EDA4-178A-19BE-891D-96E3D2B19D2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4789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EBC151-FC60-E584-26BE-7134EAB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05F4847-2276-AAFB-108E-DBA5E7360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7BE329DB-A001-C66F-6040-0E34528552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37616546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5" name="Tabellenplatzhalter 4">
            <a:extLst>
              <a:ext uri="{FF2B5EF4-FFF2-40B4-BE49-F238E27FC236}">
                <a16:creationId xmlns:a16="http://schemas.microsoft.com/office/drawing/2014/main" id="{FA8D24D7-34CD-4ED1-8141-89BC9C1FC26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0E2FA4-B336-450E-D6C0-FA99C883B4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420735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7200"/>
            <a:ext cx="10801349" cy="489585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1817E-6423-D72F-7A29-7C696C78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3574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7" name="Tabellenplatzhalter 7">
            <a:extLst>
              <a:ext uri="{FF2B5EF4-FFF2-40B4-BE49-F238E27FC236}">
                <a16:creationId xmlns:a16="http://schemas.microsoft.com/office/drawing/2014/main" id="{215C28A5-80CD-4F42-9C77-C690E11449E6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598141AE-B519-4BF8-86A2-54973B0ADDE5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75B4983-3911-6B34-D420-98DD812B0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8641664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2">
            <a:extLst>
              <a:ext uri="{FF2B5EF4-FFF2-40B4-BE49-F238E27FC236}">
                <a16:creationId xmlns:a16="http://schemas.microsoft.com/office/drawing/2014/main" id="{C2226DF2-778A-4612-9F78-6765D18406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12192001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87F97911-DA70-4C70-822A-1814FBD79C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7EBD16-097C-4A05-9018-8E3005584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‹N›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D7813AC-780E-0FEE-8DD2-961C8464CA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205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E99B02-7125-B0DB-A965-82CB442B297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1694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1A67A15-EB3D-B357-6153-033E99D342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951DB75-C581-BF8A-0FC7-DF33D2FBE0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2C0EA8B-EF64-0432-2FB0-872635D2E4F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CCF2-24E5-51A8-E7D9-E053B81C2C0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790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783FE90B-8144-4EE7-83DD-1BF890852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E07709-F5D6-04F5-13BA-175ED852645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312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B1415D85-ECEE-44AA-B226-4998B44E25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424654-2778-EA1B-0192-6D8875E1171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2923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1817E-6423-D72F-7A29-7C696C78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4E12AEFA-037C-13A6-D9D9-349DFD23D7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70329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E454AC21-5CA9-4DCD-9E64-33EE941B0352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7AA41E4-A17D-03A8-9521-4B67C9D842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817100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CA21C0A-576F-4448-A405-945F7FEA5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DA8A30-87AB-49C6-AE8C-F7B24CECF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628775"/>
            <a:ext cx="10801349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096809-C3E5-439C-AF0A-E75CD81D7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‹N›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8822AB-459F-739F-855B-F69C7435C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5325" y="6544945"/>
            <a:ext cx="4114800" cy="257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272438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72" r:id="rId4"/>
    <p:sldLayoutId id="2147483674" r:id="rId5"/>
    <p:sldLayoutId id="2147483656" r:id="rId6"/>
    <p:sldLayoutId id="2147483653" r:id="rId7"/>
    <p:sldLayoutId id="2147483680" r:id="rId8"/>
    <p:sldLayoutId id="2147483654" r:id="rId9"/>
    <p:sldLayoutId id="2147483679" r:id="rId10"/>
    <p:sldLayoutId id="2147483662" r:id="rId11"/>
    <p:sldLayoutId id="2147483658" r:id="rId12"/>
    <p:sldLayoutId id="2147483663" r:id="rId13"/>
    <p:sldLayoutId id="2147483671" r:id="rId14"/>
    <p:sldLayoutId id="2147483675" r:id="rId15"/>
    <p:sldLayoutId id="2147483664" r:id="rId16"/>
    <p:sldLayoutId id="2147483665" r:id="rId17"/>
    <p:sldLayoutId id="2147483681" r:id="rId18"/>
    <p:sldLayoutId id="2147483670" r:id="rId19"/>
    <p:sldLayoutId id="2147483678" r:id="rId20"/>
    <p:sldLayoutId id="2147483661" r:id="rId21"/>
    <p:sldLayoutId id="2147483659" r:id="rId22"/>
    <p:sldLayoutId id="2147483667" r:id="rId23"/>
    <p:sldLayoutId id="2147483673" r:id="rId24"/>
    <p:sldLayoutId id="2147483676" r:id="rId25"/>
    <p:sldLayoutId id="2147483668" r:id="rId26"/>
    <p:sldLayoutId id="2147483669" r:id="rId27"/>
    <p:sldLayoutId id="2147483682" r:id="rId28"/>
    <p:sldLayoutId id="2147483666" r:id="rId29"/>
    <p:sldLayoutId id="2147483677" r:id="rId30"/>
    <p:sldLayoutId id="2147483655" r:id="rId3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orient="horz" pos="210" userDrawn="1">
          <p15:clr>
            <a:srgbClr val="F26B43"/>
          </p15:clr>
        </p15:guide>
        <p15:guide id="3" pos="7242" userDrawn="1">
          <p15:clr>
            <a:srgbClr val="F26B43"/>
          </p15:clr>
        </p15:guide>
        <p15:guide id="4" orient="horz" pos="1026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orient="horz" pos="9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1AA03A4A-FF3C-46DA-9AA7-9489606AA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Di Domenico Gianfranco</a:t>
            </a:r>
          </a:p>
          <a:p>
            <a:r>
              <a:rPr lang="de-DE" dirty="0"/>
              <a:t>PhD Student @Politecnico di Milano</a:t>
            </a:r>
          </a:p>
          <a:p>
            <a:r>
              <a:rPr lang="de-DE" dirty="0"/>
              <a:t>26/07/2023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07DBA57-3752-430E-B30A-C895D1145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23750"/>
            <a:ext cx="8952991" cy="3221856"/>
          </a:xfrm>
        </p:spPr>
        <p:txBody>
          <a:bodyPr/>
          <a:lstStyle/>
          <a:p>
            <a:r>
              <a:rPr lang="de-DE" sz="5000" cap="non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zWrap</a:t>
            </a:r>
            <a:br>
              <a:rPr lang="de-DE" sz="4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de-DE" sz="3600" b="0" cap="non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Automating</a:t>
            </a:r>
            <a:r>
              <a:rPr lang="de-DE" sz="3600" b="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Bare-</a:t>
            </a:r>
            <a:r>
              <a:rPr lang="de-DE" sz="3600" b="0" cap="non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Metal</a:t>
            </a:r>
            <a:r>
              <a:rPr lang="de-DE" sz="3600" b="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600" b="0" cap="non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Deployment</a:t>
            </a:r>
            <a:r>
              <a:rPr lang="de-DE" sz="3600" b="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600" b="0" cap="non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3600" b="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MATLAB </a:t>
            </a:r>
            <a:r>
              <a:rPr lang="de-DE" sz="3600" b="0" cap="non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Functions</a:t>
            </a:r>
            <a:r>
              <a:rPr lang="de-DE" sz="3600" b="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on Embedded Targets</a:t>
            </a:r>
            <a:endParaRPr lang="de-DE" sz="3600" b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D7604D-9795-CDF7-487A-34598766D1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>
                <a:solidFill>
                  <a:srgbClr val="01648B"/>
                </a:solidFill>
              </a:rPr>
              <a:t>Di Domenico Gianfranco, Politecnico di Milano, 23/07/2023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DB8C72A2-4EB9-471F-E52D-C6BFEB6AD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217" y="5386360"/>
            <a:ext cx="1553106" cy="114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>
            <a:extLst>
              <a:ext uri="{FF2B5EF4-FFF2-40B4-BE49-F238E27FC236}">
                <a16:creationId xmlns:a16="http://schemas.microsoft.com/office/drawing/2014/main" id="{4512A149-BEB1-0711-DD39-463192041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885" y="330201"/>
            <a:ext cx="2679700" cy="52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8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Under the </a:t>
            </a:r>
            <a:r>
              <a:rPr lang="it-IT" dirty="0" err="1"/>
              <a:t>hood</a:t>
            </a:r>
            <a:r>
              <a:rPr lang="it-IT" dirty="0"/>
              <a:t> – input </a:t>
            </a:r>
            <a:r>
              <a:rPr lang="it-IT" dirty="0" err="1"/>
              <a:t>parsing</a:t>
            </a:r>
            <a:r>
              <a:rPr lang="it-IT" dirty="0"/>
              <a:t> (3)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3508A39-6B3C-DE0A-C62D-CBDAC13FBF45}"/>
              </a:ext>
            </a:extLst>
          </p:cNvPr>
          <p:cNvSpPr txBox="1">
            <a:spLocks/>
          </p:cNvSpPr>
          <p:nvPr/>
        </p:nvSpPr>
        <p:spPr>
          <a:xfrm>
            <a:off x="695324" y="1006765"/>
            <a:ext cx="10963276" cy="1380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achieve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must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able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</a:t>
            </a:r>
          </a:p>
          <a:p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Identify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suitable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r>
              <a:rPr lang="de-DE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structure</a:t>
            </a:r>
            <a:r>
              <a:rPr lang="de-DE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minimize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parsing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overhead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board</a:t>
            </a: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Develop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converting</a:t>
            </a:r>
            <a:r>
              <a:rPr lang="de-DE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functions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map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back and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forth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from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identified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data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structure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MATLAB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types</a:t>
            </a: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292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Under the </a:t>
            </a:r>
            <a:r>
              <a:rPr lang="it-IT" dirty="0" err="1"/>
              <a:t>hood</a:t>
            </a:r>
            <a:r>
              <a:rPr lang="it-IT" dirty="0"/>
              <a:t> – input </a:t>
            </a:r>
            <a:r>
              <a:rPr lang="it-IT" dirty="0" err="1"/>
              <a:t>parsing</a:t>
            </a:r>
            <a:r>
              <a:rPr lang="it-IT" dirty="0"/>
              <a:t> (3)</a:t>
            </a:r>
            <a:endParaRPr lang="de-DE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48649F-A622-D4B4-5286-CF9CFD1C259B}"/>
              </a:ext>
            </a:extLst>
          </p:cNvPr>
          <p:cNvSpPr txBox="1"/>
          <p:nvPr/>
        </p:nvSpPr>
        <p:spPr>
          <a:xfrm>
            <a:off x="6508391" y="4093840"/>
            <a:ext cx="4736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</a:t>
            </a: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exploit the information in the </a:t>
            </a:r>
            <a:r>
              <a:rPr lang="it-IT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codeInfo</a:t>
            </a:r>
            <a:r>
              <a:rPr lang="it-I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object</a:t>
            </a: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to </a:t>
            </a:r>
            <a:r>
              <a:rPr lang="it-I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convert</a:t>
            </a: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between</a:t>
            </a: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MATLAB </a:t>
            </a:r>
            <a:r>
              <a:rPr lang="it-I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types</a:t>
            </a: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C/C++ </a:t>
            </a:r>
            <a:r>
              <a:rPr lang="it-I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mapping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9CEB75C-954F-5419-7511-FD7EF378DF16}"/>
              </a:ext>
            </a:extLst>
          </p:cNvPr>
          <p:cNvSpPr/>
          <p:nvPr/>
        </p:nvSpPr>
        <p:spPr>
          <a:xfrm>
            <a:off x="7445449" y="3549314"/>
            <a:ext cx="2862228" cy="409076"/>
          </a:xfrm>
          <a:prstGeom prst="roundRect">
            <a:avLst/>
          </a:prstGeom>
          <a:solidFill>
            <a:srgbClr val="016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CONVERTING FUNCTIONS</a:t>
            </a:r>
            <a:endParaRPr lang="it-IT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595EBE8C-A94E-C2E1-AF4E-E027A62E6223}"/>
              </a:ext>
            </a:extLst>
          </p:cNvPr>
          <p:cNvSpPr/>
          <p:nvPr/>
        </p:nvSpPr>
        <p:spPr>
          <a:xfrm>
            <a:off x="1616332" y="3549314"/>
            <a:ext cx="2862227" cy="409076"/>
          </a:xfrm>
          <a:prstGeom prst="roundRect">
            <a:avLst/>
          </a:prstGeom>
          <a:solidFill>
            <a:srgbClr val="016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DATA STRUCTURE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8E618EE-1F0C-6BB6-2995-9A2915A42DDF}"/>
              </a:ext>
            </a:extLst>
          </p:cNvPr>
          <p:cNvSpPr txBox="1"/>
          <p:nvPr/>
        </p:nvSpPr>
        <p:spPr>
          <a:xfrm>
            <a:off x="1337233" y="4093840"/>
            <a:ext cx="3420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</a:t>
            </a: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 data </a:t>
            </a:r>
            <a:r>
              <a:rPr lang="it-I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structure</a:t>
            </a: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  <a:r>
              <a:rPr lang="it-I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</a:t>
            </a: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use </a:t>
            </a:r>
            <a:r>
              <a:rPr lang="it-IT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raw</a:t>
            </a:r>
            <a:r>
              <a:rPr lang="it-I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r>
              <a:rPr lang="it-I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serialization</a:t>
            </a:r>
            <a:r>
              <a:rPr lang="it-I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26" name="Inhaltsplatzhalter 5">
            <a:extLst>
              <a:ext uri="{FF2B5EF4-FFF2-40B4-BE49-F238E27FC236}">
                <a16:creationId xmlns:a16="http://schemas.microsoft.com/office/drawing/2014/main" id="{D1F6775C-6B00-61BA-B1D0-87EDE5568613}"/>
              </a:ext>
            </a:extLst>
          </p:cNvPr>
          <p:cNvSpPr txBox="1">
            <a:spLocks/>
          </p:cNvSpPr>
          <p:nvPr/>
        </p:nvSpPr>
        <p:spPr>
          <a:xfrm>
            <a:off x="695324" y="1006765"/>
            <a:ext cx="10963276" cy="1380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achieve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must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able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</a:t>
            </a:r>
          </a:p>
          <a:p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Identify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suitable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r>
              <a:rPr lang="de-DE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structure</a:t>
            </a:r>
            <a:r>
              <a:rPr lang="de-DE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minimize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parsing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overhead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board</a:t>
            </a: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Develop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converting</a:t>
            </a:r>
            <a:r>
              <a:rPr lang="de-DE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functions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map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back and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forth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from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identified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data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structure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MATLAB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types</a:t>
            </a: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10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67DE842A-5230-6AC3-7163-0035A9BA37FD}"/>
              </a:ext>
            </a:extLst>
          </p:cNvPr>
          <p:cNvSpPr/>
          <p:nvPr/>
        </p:nvSpPr>
        <p:spPr>
          <a:xfrm>
            <a:off x="6394115" y="4051897"/>
            <a:ext cx="5329990" cy="1447268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673390"/>
          </a:xfrm>
        </p:spPr>
        <p:txBody>
          <a:bodyPr/>
          <a:lstStyle/>
          <a:p>
            <a:r>
              <a:rPr lang="it-IT" dirty="0" err="1"/>
              <a:t>Raw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serialization</a:t>
            </a:r>
            <a:endParaRPr lang="de-DE" dirty="0"/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7696DCDE-2C94-B9CB-6376-7BB12686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006765"/>
            <a:ext cx="9896475" cy="2600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Passing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inputs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raw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memory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representation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allows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</a:t>
            </a:r>
          </a:p>
          <a:p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Minimize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on-board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input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parsing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burden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: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only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operation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required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memcpy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dedicated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I/O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memory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region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shared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between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two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cores</a:t>
            </a: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Minimize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on-board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memory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communication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application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don‘t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allocate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new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variables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process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outputs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would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instance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SLIP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framing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YAML, JSON,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protobuf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serialization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).</a:t>
            </a:r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8F198ED5-FF44-8EE5-3D8B-6B6DAB2CA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683597"/>
              </p:ext>
            </p:extLst>
          </p:nvPr>
        </p:nvGraphicFramePr>
        <p:xfrm>
          <a:off x="7686617" y="4640517"/>
          <a:ext cx="26979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43">
                  <a:extLst>
                    <a:ext uri="{9D8B030D-6E8A-4147-A177-3AD203B41FA5}">
                      <a16:colId xmlns:a16="http://schemas.microsoft.com/office/drawing/2014/main" val="2409307435"/>
                    </a:ext>
                  </a:extLst>
                </a:gridCol>
                <a:gridCol w="274686">
                  <a:extLst>
                    <a:ext uri="{9D8B030D-6E8A-4147-A177-3AD203B41FA5}">
                      <a16:colId xmlns:a16="http://schemas.microsoft.com/office/drawing/2014/main" val="176935128"/>
                    </a:ext>
                  </a:extLst>
                </a:gridCol>
                <a:gridCol w="274686">
                  <a:extLst>
                    <a:ext uri="{9D8B030D-6E8A-4147-A177-3AD203B41FA5}">
                      <a16:colId xmlns:a16="http://schemas.microsoft.com/office/drawing/2014/main" val="122963545"/>
                    </a:ext>
                  </a:extLst>
                </a:gridCol>
                <a:gridCol w="274686">
                  <a:extLst>
                    <a:ext uri="{9D8B030D-6E8A-4147-A177-3AD203B41FA5}">
                      <a16:colId xmlns:a16="http://schemas.microsoft.com/office/drawing/2014/main" val="947745546"/>
                    </a:ext>
                  </a:extLst>
                </a:gridCol>
                <a:gridCol w="274686">
                  <a:extLst>
                    <a:ext uri="{9D8B030D-6E8A-4147-A177-3AD203B41FA5}">
                      <a16:colId xmlns:a16="http://schemas.microsoft.com/office/drawing/2014/main" val="705386136"/>
                    </a:ext>
                  </a:extLst>
                </a:gridCol>
                <a:gridCol w="274686">
                  <a:extLst>
                    <a:ext uri="{9D8B030D-6E8A-4147-A177-3AD203B41FA5}">
                      <a16:colId xmlns:a16="http://schemas.microsoft.com/office/drawing/2014/main" val="981678504"/>
                    </a:ext>
                  </a:extLst>
                </a:gridCol>
                <a:gridCol w="274686">
                  <a:extLst>
                    <a:ext uri="{9D8B030D-6E8A-4147-A177-3AD203B41FA5}">
                      <a16:colId xmlns:a16="http://schemas.microsoft.com/office/drawing/2014/main" val="167474471"/>
                    </a:ext>
                  </a:extLst>
                </a:gridCol>
                <a:gridCol w="274686">
                  <a:extLst>
                    <a:ext uri="{9D8B030D-6E8A-4147-A177-3AD203B41FA5}">
                      <a16:colId xmlns:a16="http://schemas.microsoft.com/office/drawing/2014/main" val="3607390645"/>
                    </a:ext>
                  </a:extLst>
                </a:gridCol>
                <a:gridCol w="274686">
                  <a:extLst>
                    <a:ext uri="{9D8B030D-6E8A-4147-A177-3AD203B41FA5}">
                      <a16:colId xmlns:a16="http://schemas.microsoft.com/office/drawing/2014/main" val="635691618"/>
                    </a:ext>
                  </a:extLst>
                </a:gridCol>
                <a:gridCol w="274686">
                  <a:extLst>
                    <a:ext uri="{9D8B030D-6E8A-4147-A177-3AD203B41FA5}">
                      <a16:colId xmlns:a16="http://schemas.microsoft.com/office/drawing/2014/main" val="4044547036"/>
                    </a:ext>
                  </a:extLst>
                </a:gridCol>
              </a:tblGrid>
              <a:tr h="255328"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>
                    <a:solidFill>
                      <a:srgbClr val="37B0FB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>
                    <a:solidFill>
                      <a:srgbClr val="37B0FB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>
                    <a:solidFill>
                      <a:srgbClr val="37B0FB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>
                    <a:solidFill>
                      <a:srgbClr val="37B0FB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>
                    <a:solidFill>
                      <a:srgbClr val="37B0FB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>
                    <a:solidFill>
                      <a:srgbClr val="37B0FB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>
                    <a:solidFill>
                      <a:srgbClr val="37B0FB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785236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DB59EC39-557F-0F0B-ECB7-8DFFAC795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564647"/>
              </p:ext>
            </p:extLst>
          </p:nvPr>
        </p:nvGraphicFramePr>
        <p:xfrm>
          <a:off x="2625318" y="4396690"/>
          <a:ext cx="1922802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686">
                  <a:extLst>
                    <a:ext uri="{9D8B030D-6E8A-4147-A177-3AD203B41FA5}">
                      <a16:colId xmlns:a16="http://schemas.microsoft.com/office/drawing/2014/main" val="2409307435"/>
                    </a:ext>
                  </a:extLst>
                </a:gridCol>
                <a:gridCol w="274686">
                  <a:extLst>
                    <a:ext uri="{9D8B030D-6E8A-4147-A177-3AD203B41FA5}">
                      <a16:colId xmlns:a16="http://schemas.microsoft.com/office/drawing/2014/main" val="176935128"/>
                    </a:ext>
                  </a:extLst>
                </a:gridCol>
                <a:gridCol w="274686">
                  <a:extLst>
                    <a:ext uri="{9D8B030D-6E8A-4147-A177-3AD203B41FA5}">
                      <a16:colId xmlns:a16="http://schemas.microsoft.com/office/drawing/2014/main" val="122963545"/>
                    </a:ext>
                  </a:extLst>
                </a:gridCol>
                <a:gridCol w="274686">
                  <a:extLst>
                    <a:ext uri="{9D8B030D-6E8A-4147-A177-3AD203B41FA5}">
                      <a16:colId xmlns:a16="http://schemas.microsoft.com/office/drawing/2014/main" val="947745546"/>
                    </a:ext>
                  </a:extLst>
                </a:gridCol>
                <a:gridCol w="274686">
                  <a:extLst>
                    <a:ext uri="{9D8B030D-6E8A-4147-A177-3AD203B41FA5}">
                      <a16:colId xmlns:a16="http://schemas.microsoft.com/office/drawing/2014/main" val="705386136"/>
                    </a:ext>
                  </a:extLst>
                </a:gridCol>
                <a:gridCol w="274686">
                  <a:extLst>
                    <a:ext uri="{9D8B030D-6E8A-4147-A177-3AD203B41FA5}">
                      <a16:colId xmlns:a16="http://schemas.microsoft.com/office/drawing/2014/main" val="981678504"/>
                    </a:ext>
                  </a:extLst>
                </a:gridCol>
                <a:gridCol w="274686">
                  <a:extLst>
                    <a:ext uri="{9D8B030D-6E8A-4147-A177-3AD203B41FA5}">
                      <a16:colId xmlns:a16="http://schemas.microsoft.com/office/drawing/2014/main" val="167474471"/>
                    </a:ext>
                  </a:extLst>
                </a:gridCol>
              </a:tblGrid>
              <a:tr h="255328"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785236"/>
                  </a:ext>
                </a:extLst>
              </a:tr>
            </a:tbl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69B1771-75B6-80D2-75A0-988EA7667EB7}"/>
              </a:ext>
            </a:extLst>
          </p:cNvPr>
          <p:cNvSpPr txBox="1"/>
          <p:nvPr/>
        </p:nvSpPr>
        <p:spPr>
          <a:xfrm>
            <a:off x="2581755" y="3841456"/>
            <a:ext cx="1917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Memory-</a:t>
            </a:r>
            <a:r>
              <a:rPr lang="it-IT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serialized</a:t>
            </a:r>
            <a:r>
              <a:rPr lang="it-IT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inputs</a:t>
            </a:r>
          </a:p>
          <a:p>
            <a:pPr algn="ctr"/>
            <a:r>
              <a:rPr lang="it-IT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(TCP stream)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3438BEB-1C11-652A-4547-78AF029150E3}"/>
              </a:ext>
            </a:extLst>
          </p:cNvPr>
          <p:cNvSpPr txBox="1"/>
          <p:nvPr/>
        </p:nvSpPr>
        <p:spPr>
          <a:xfrm>
            <a:off x="7753204" y="4305731"/>
            <a:ext cx="2621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Dedicated</a:t>
            </a:r>
            <a:r>
              <a:rPr lang="it-IT" sz="1400" dirty="0"/>
              <a:t> I/O </a:t>
            </a:r>
            <a:r>
              <a:rPr lang="it-IT" sz="1400" dirty="0" err="1"/>
              <a:t>shared</a:t>
            </a:r>
            <a:r>
              <a:rPr lang="it-IT" sz="1400" dirty="0"/>
              <a:t> </a:t>
            </a:r>
            <a:r>
              <a:rPr lang="it-IT" sz="1400" dirty="0" err="1"/>
              <a:t>memory</a:t>
            </a:r>
            <a:endParaRPr lang="it-IT" sz="1400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34C45306-70A2-9AF0-A796-5C4A57026EE2}"/>
              </a:ext>
            </a:extLst>
          </p:cNvPr>
          <p:cNvGrpSpPr/>
          <p:nvPr/>
        </p:nvGrpSpPr>
        <p:grpSpPr>
          <a:xfrm>
            <a:off x="10575683" y="4270260"/>
            <a:ext cx="1016739" cy="1014834"/>
            <a:chOff x="5348407" y="5463961"/>
            <a:chExt cx="1016739" cy="1014834"/>
          </a:xfrm>
        </p:grpSpPr>
        <p:pic>
          <p:nvPicPr>
            <p:cNvPr id="15" name="Immagine 33">
              <a:extLst>
                <a:ext uri="{FF2B5EF4-FFF2-40B4-BE49-F238E27FC236}">
                  <a16:creationId xmlns:a16="http://schemas.microsoft.com/office/drawing/2014/main" id="{728AD2BD-8D87-C3B1-B08D-1904FC450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8407" y="5463961"/>
              <a:ext cx="1016739" cy="1014834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68B7413-B935-4FD5-1C70-E607C98B8E00}"/>
                </a:ext>
              </a:extLst>
            </p:cNvPr>
            <p:cNvSpPr txBox="1"/>
            <p:nvPr/>
          </p:nvSpPr>
          <p:spPr>
            <a:xfrm>
              <a:off x="5704334" y="5789693"/>
              <a:ext cx="312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1</a:t>
              </a: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1954F0CB-DB59-B2D5-AD3F-2770A0CA9085}"/>
              </a:ext>
            </a:extLst>
          </p:cNvPr>
          <p:cNvGrpSpPr/>
          <p:nvPr/>
        </p:nvGrpSpPr>
        <p:grpSpPr>
          <a:xfrm>
            <a:off x="6535216" y="4270260"/>
            <a:ext cx="1016739" cy="1014834"/>
            <a:chOff x="5352418" y="3390963"/>
            <a:chExt cx="1016739" cy="1014834"/>
          </a:xfrm>
        </p:grpSpPr>
        <p:pic>
          <p:nvPicPr>
            <p:cNvPr id="13" name="Immagine 33">
              <a:extLst>
                <a:ext uri="{FF2B5EF4-FFF2-40B4-BE49-F238E27FC236}">
                  <a16:creationId xmlns:a16="http://schemas.microsoft.com/office/drawing/2014/main" id="{F81F6C91-148B-8791-9160-9024A469A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2418" y="3390963"/>
              <a:ext cx="1016739" cy="1014834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0ED5B7A7-7EF4-271D-FB7A-A01C5D9D847E}"/>
                </a:ext>
              </a:extLst>
            </p:cNvPr>
            <p:cNvSpPr txBox="1"/>
            <p:nvPr/>
          </p:nvSpPr>
          <p:spPr>
            <a:xfrm>
              <a:off x="5704334" y="370833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0</a:t>
              </a:r>
            </a:p>
          </p:txBody>
        </p:sp>
      </p:grpSp>
      <p:sp>
        <p:nvSpPr>
          <p:cNvPr id="19" name="Freccia giù 62">
            <a:extLst>
              <a:ext uri="{FF2B5EF4-FFF2-40B4-BE49-F238E27FC236}">
                <a16:creationId xmlns:a16="http://schemas.microsoft.com/office/drawing/2014/main" id="{9542FD97-590D-47D6-124F-8E6646A08126}"/>
              </a:ext>
            </a:extLst>
          </p:cNvPr>
          <p:cNvSpPr/>
          <p:nvPr/>
        </p:nvSpPr>
        <p:spPr>
          <a:xfrm rot="16200000">
            <a:off x="5381944" y="3902506"/>
            <a:ext cx="225049" cy="1295611"/>
          </a:xfrm>
          <a:prstGeom prst="down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4343FAC6-EA2F-1CD0-E234-C00093B85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793275"/>
              </p:ext>
            </p:extLst>
          </p:nvPr>
        </p:nvGraphicFramePr>
        <p:xfrm>
          <a:off x="3164767" y="4819802"/>
          <a:ext cx="82405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686">
                  <a:extLst>
                    <a:ext uri="{9D8B030D-6E8A-4147-A177-3AD203B41FA5}">
                      <a16:colId xmlns:a16="http://schemas.microsoft.com/office/drawing/2014/main" val="2409307435"/>
                    </a:ext>
                  </a:extLst>
                </a:gridCol>
                <a:gridCol w="274686">
                  <a:extLst>
                    <a:ext uri="{9D8B030D-6E8A-4147-A177-3AD203B41FA5}">
                      <a16:colId xmlns:a16="http://schemas.microsoft.com/office/drawing/2014/main" val="3607390645"/>
                    </a:ext>
                  </a:extLst>
                </a:gridCol>
                <a:gridCol w="274686">
                  <a:extLst>
                    <a:ext uri="{9D8B030D-6E8A-4147-A177-3AD203B41FA5}">
                      <a16:colId xmlns:a16="http://schemas.microsoft.com/office/drawing/2014/main" val="635691618"/>
                    </a:ext>
                  </a:extLst>
                </a:gridCol>
              </a:tblGrid>
              <a:tr h="255328">
                <a:tc>
                  <a:txBody>
                    <a:bodyPr/>
                    <a:lstStyle/>
                    <a:p>
                      <a:endParaRPr lang="it-IT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B333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B333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B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785236"/>
                  </a:ext>
                </a:extLst>
              </a:tr>
            </a:tbl>
          </a:graphicData>
        </a:graphic>
      </p:graphicFrame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597C918-0196-7835-E2C3-7E27D720D0B3}"/>
              </a:ext>
            </a:extLst>
          </p:cNvPr>
          <p:cNvSpPr txBox="1"/>
          <p:nvPr/>
        </p:nvSpPr>
        <p:spPr>
          <a:xfrm>
            <a:off x="2585179" y="5224294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/>
              <a:t>Memory-</a:t>
            </a:r>
            <a:r>
              <a:rPr lang="it-IT" sz="1200" dirty="0" err="1"/>
              <a:t>serialized</a:t>
            </a:r>
            <a:r>
              <a:rPr lang="it-IT" sz="1200" dirty="0"/>
              <a:t> outputs</a:t>
            </a:r>
          </a:p>
          <a:p>
            <a:pPr algn="ctr"/>
            <a:r>
              <a:rPr lang="it-IT" sz="1200" dirty="0"/>
              <a:t>(TCP stream)</a:t>
            </a:r>
          </a:p>
        </p:txBody>
      </p:sp>
      <p:sp>
        <p:nvSpPr>
          <p:cNvPr id="25" name="Freccia giù 62">
            <a:extLst>
              <a:ext uri="{FF2B5EF4-FFF2-40B4-BE49-F238E27FC236}">
                <a16:creationId xmlns:a16="http://schemas.microsoft.com/office/drawing/2014/main" id="{AB5F4D5B-BD4F-FAA8-2A4C-C9296FF3F4F3}"/>
              </a:ext>
            </a:extLst>
          </p:cNvPr>
          <p:cNvSpPr/>
          <p:nvPr/>
        </p:nvSpPr>
        <p:spPr>
          <a:xfrm rot="5400000">
            <a:off x="5422969" y="4317518"/>
            <a:ext cx="225049" cy="1295611"/>
          </a:xfrm>
          <a:prstGeom prst="down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47733A1-9F2F-7194-07F3-4A2686FD6032}"/>
              </a:ext>
            </a:extLst>
          </p:cNvPr>
          <p:cNvSpPr txBox="1"/>
          <p:nvPr/>
        </p:nvSpPr>
        <p:spPr>
          <a:xfrm>
            <a:off x="8604842" y="365665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1648B"/>
                </a:solidFill>
              </a:rPr>
              <a:t>BOARD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141798BE-DA40-1493-677D-DDC04DFDA62C}"/>
              </a:ext>
            </a:extLst>
          </p:cNvPr>
          <p:cNvGrpSpPr/>
          <p:nvPr/>
        </p:nvGrpSpPr>
        <p:grpSpPr>
          <a:xfrm>
            <a:off x="592848" y="4147834"/>
            <a:ext cx="1781515" cy="1076002"/>
            <a:chOff x="6233602" y="713245"/>
            <a:chExt cx="1345723" cy="812792"/>
          </a:xfrm>
        </p:grpSpPr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2D871A2A-3E97-FBA1-3340-A22F47930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33602" y="713245"/>
              <a:ext cx="1345723" cy="812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9E087E64-B32E-B24E-6788-E51B2802A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9751" y="728069"/>
              <a:ext cx="1086221" cy="702146"/>
            </a:xfrm>
            <a:prstGeom prst="rect">
              <a:avLst/>
            </a:prstGeom>
          </p:spPr>
        </p:pic>
      </p:grp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796EF9C-5BF6-71E1-1CE0-23C3B4027F5D}"/>
              </a:ext>
            </a:extLst>
          </p:cNvPr>
          <p:cNvSpPr txBox="1"/>
          <p:nvPr/>
        </p:nvSpPr>
        <p:spPr>
          <a:xfrm>
            <a:off x="1065902" y="366755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rgbClr val="01648B"/>
                </a:solidFill>
              </a:rPr>
              <a:t>HOST</a:t>
            </a: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1979BBCB-2228-9492-3B92-0293901B4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163" y="4538994"/>
            <a:ext cx="430209" cy="417968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DE2D12B-F8E1-A86E-93B0-41F98CFBC925}"/>
              </a:ext>
            </a:extLst>
          </p:cNvPr>
          <p:cNvSpPr txBox="1"/>
          <p:nvPr/>
        </p:nvSpPr>
        <p:spPr>
          <a:xfrm>
            <a:off x="5111991" y="5088054"/>
            <a:ext cx="764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/>
              <a:t>Ethernet</a:t>
            </a:r>
          </a:p>
        </p:txBody>
      </p:sp>
    </p:spTree>
    <p:extLst>
      <p:ext uri="{BB962C8B-B14F-4D97-AF65-F5344CB8AC3E}">
        <p14:creationId xmlns:p14="http://schemas.microsoft.com/office/powerpoint/2010/main" val="83294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4979E7D-1A29-DCA6-3476-A91F278AA786}"/>
              </a:ext>
            </a:extLst>
          </p:cNvPr>
          <p:cNvSpPr/>
          <p:nvPr/>
        </p:nvSpPr>
        <p:spPr>
          <a:xfrm>
            <a:off x="7270042" y="2029260"/>
            <a:ext cx="1852864" cy="347287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C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673390"/>
          </a:xfrm>
        </p:spPr>
        <p:txBody>
          <a:bodyPr/>
          <a:lstStyle/>
          <a:p>
            <a:r>
              <a:rPr lang="it-IT" dirty="0" err="1"/>
              <a:t>Converting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de-DE" dirty="0"/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7696DCDE-2C94-B9CB-6376-7BB12686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06765"/>
            <a:ext cx="6304622" cy="55178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conversion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raw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memory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representation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handled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host. The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functions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automatically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generated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considering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</a:t>
            </a:r>
          </a:p>
          <a:p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information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in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solidFill>
                  <a:srgbClr val="01648B"/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codeInfo.mat</a:t>
            </a:r>
            <a:r>
              <a:rPr lang="de-DE" sz="1800" dirty="0">
                <a:solidFill>
                  <a:srgbClr val="01648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file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input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type,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size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and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implementation</a:t>
            </a: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deterministic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memory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padding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policy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target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compiler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(i.e., ARM </a:t>
            </a:r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gcc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</a:t>
            </a:r>
          </a:p>
          <a:p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result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consist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two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MATLAB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functions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specific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application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0" indent="0">
              <a:buNone/>
            </a:pP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de-DE" sz="1800" b="1" dirty="0" err="1">
                <a:solidFill>
                  <a:srgbClr val="01648B"/>
                </a:solidFill>
                <a:latin typeface="Consolas" panose="020B0609020204030204" pitchFamily="49" charset="0"/>
                <a:ea typeface="Helvetica Neue Medium" panose="02000503000000020004" pitchFamily="2" charset="0"/>
                <a:cs typeface="Consolas" panose="020B0609020204030204" pitchFamily="49" charset="0"/>
              </a:rPr>
              <a:t>inputSerializer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has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same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function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input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signature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original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function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but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returns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byteArray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corresponding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memory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representation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</a:p>
          <a:p>
            <a:r>
              <a:rPr lang="de-DE" sz="1800" b="1" dirty="0" err="1">
                <a:solidFill>
                  <a:srgbClr val="01648B"/>
                </a:solidFill>
                <a:latin typeface="Consolas" panose="020B0609020204030204" pitchFamily="49" charset="0"/>
                <a:ea typeface="Helvetica Neue Medium" panose="02000503000000020004" pitchFamily="2" charset="0"/>
                <a:cs typeface="Consolas" panose="020B0609020204030204" pitchFamily="49" charset="0"/>
              </a:rPr>
              <a:t>outputParser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has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same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function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output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signature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original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function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but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accepts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input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byteArray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corresponding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on-board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memory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representation</a:t>
            </a: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1A14A12-5F90-A093-1FC3-15A461BBE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436" y="2298893"/>
            <a:ext cx="548077" cy="49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5C660E9-1125-AA67-EDCE-DC02CCE4843A}"/>
              </a:ext>
            </a:extLst>
          </p:cNvPr>
          <p:cNvSpPr/>
          <p:nvPr/>
        </p:nvSpPr>
        <p:spPr>
          <a:xfrm>
            <a:off x="9467811" y="2029260"/>
            <a:ext cx="1852864" cy="347287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164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giù 62">
            <a:extLst>
              <a:ext uri="{FF2B5EF4-FFF2-40B4-BE49-F238E27FC236}">
                <a16:creationId xmlns:a16="http://schemas.microsoft.com/office/drawing/2014/main" id="{C8E6171C-3A4E-C289-1059-9BB797F6ECE1}"/>
              </a:ext>
            </a:extLst>
          </p:cNvPr>
          <p:cNvSpPr/>
          <p:nvPr/>
        </p:nvSpPr>
        <p:spPr>
          <a:xfrm>
            <a:off x="7901341" y="1145410"/>
            <a:ext cx="2816023" cy="492244"/>
          </a:xfrm>
          <a:prstGeom prst="downArrow">
            <a:avLst>
              <a:gd name="adj1" fmla="val 79908"/>
              <a:gd name="adj2" fmla="val 10000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giù 62">
            <a:extLst>
              <a:ext uri="{FF2B5EF4-FFF2-40B4-BE49-F238E27FC236}">
                <a16:creationId xmlns:a16="http://schemas.microsoft.com/office/drawing/2014/main" id="{CFD98856-BCE2-ECE7-2B1A-E90C786F2083}"/>
              </a:ext>
            </a:extLst>
          </p:cNvPr>
          <p:cNvSpPr/>
          <p:nvPr/>
        </p:nvSpPr>
        <p:spPr>
          <a:xfrm>
            <a:off x="7901340" y="5771763"/>
            <a:ext cx="2816023" cy="492244"/>
          </a:xfrm>
          <a:prstGeom prst="downArrow">
            <a:avLst>
              <a:gd name="adj1" fmla="val 79908"/>
              <a:gd name="adj2" fmla="val 10000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7D4C8E2-8656-5150-8B96-9A4BBDE01F0A}"/>
              </a:ext>
            </a:extLst>
          </p:cNvPr>
          <p:cNvSpPr/>
          <p:nvPr/>
        </p:nvSpPr>
        <p:spPr>
          <a:xfrm>
            <a:off x="9655264" y="2673906"/>
            <a:ext cx="1509520" cy="266544"/>
          </a:xfrm>
          <a:prstGeom prst="roundRect">
            <a:avLst/>
          </a:prstGeom>
          <a:solidFill>
            <a:srgbClr val="016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inputSerializer</a:t>
            </a:r>
            <a:endParaRPr lang="it-IT" sz="1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DBE749B2-7020-9A3A-BAD9-243C6382E568}"/>
              </a:ext>
            </a:extLst>
          </p:cNvPr>
          <p:cNvSpPr/>
          <p:nvPr/>
        </p:nvSpPr>
        <p:spPr>
          <a:xfrm>
            <a:off x="9664522" y="4809917"/>
            <a:ext cx="1509520" cy="266544"/>
          </a:xfrm>
          <a:prstGeom prst="roundRect">
            <a:avLst/>
          </a:prstGeom>
          <a:solidFill>
            <a:srgbClr val="016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outputParser</a:t>
            </a:r>
            <a:endParaRPr lang="it-IT" sz="1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E536571C-6714-37E5-9964-3B66D8B47192}"/>
              </a:ext>
            </a:extLst>
          </p:cNvPr>
          <p:cNvSpPr/>
          <p:nvPr/>
        </p:nvSpPr>
        <p:spPr>
          <a:xfrm>
            <a:off x="9664522" y="3722998"/>
            <a:ext cx="1509520" cy="266544"/>
          </a:xfrm>
          <a:prstGeom prst="roundRect">
            <a:avLst/>
          </a:prstGeom>
          <a:noFill/>
          <a:ln>
            <a:solidFill>
              <a:srgbClr val="0164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>
                <a:solidFill>
                  <a:srgbClr val="01648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Deployed</a:t>
            </a:r>
            <a:r>
              <a:rPr lang="it-IT" sz="1200" dirty="0">
                <a:solidFill>
                  <a:srgbClr val="01648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it-IT" sz="1200" dirty="0" err="1">
                <a:solidFill>
                  <a:srgbClr val="01648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function</a:t>
            </a:r>
            <a:endParaRPr lang="it-IT" sz="1200" dirty="0">
              <a:solidFill>
                <a:srgbClr val="01648B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F21CFB80-1B1A-8F4D-754D-B36A4424ED86}"/>
              </a:ext>
            </a:extLst>
          </p:cNvPr>
          <p:cNvCxnSpPr>
            <a:cxnSpLocks/>
            <a:stCxn id="17" idx="2"/>
            <a:endCxn id="27" idx="0"/>
          </p:cNvCxnSpPr>
          <p:nvPr/>
        </p:nvCxnSpPr>
        <p:spPr>
          <a:xfrm>
            <a:off x="10410024" y="2940450"/>
            <a:ext cx="9258" cy="78254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F1A7B0C4-0957-A8E7-57F8-CFE86111E6F1}"/>
              </a:ext>
            </a:extLst>
          </p:cNvPr>
          <p:cNvCxnSpPr>
            <a:cxnSpLocks/>
            <a:stCxn id="27" idx="2"/>
            <a:endCxn id="20" idx="0"/>
          </p:cNvCxnSpPr>
          <p:nvPr/>
        </p:nvCxnSpPr>
        <p:spPr>
          <a:xfrm>
            <a:off x="10419282" y="3989542"/>
            <a:ext cx="0" cy="820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BC0B2059-9510-FED6-9632-57F39AE893AB}"/>
              </a:ext>
            </a:extLst>
          </p:cNvPr>
          <p:cNvSpPr/>
          <p:nvPr/>
        </p:nvSpPr>
        <p:spPr>
          <a:xfrm>
            <a:off x="7441714" y="3711587"/>
            <a:ext cx="1509520" cy="266544"/>
          </a:xfrm>
          <a:prstGeom prst="round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function</a:t>
            </a:r>
            <a:endParaRPr lang="it-IT" sz="1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16124E9-9DA7-BC27-B1F9-2B36AB819E4B}"/>
              </a:ext>
            </a:extLst>
          </p:cNvPr>
          <p:cNvSpPr txBox="1"/>
          <p:nvPr/>
        </p:nvSpPr>
        <p:spPr>
          <a:xfrm>
            <a:off x="8793823" y="112519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1648B"/>
                </a:solidFill>
              </a:rPr>
              <a:t>INPUTS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196C6F6-3B04-ACDF-53DB-4581C3B2BABC}"/>
              </a:ext>
            </a:extLst>
          </p:cNvPr>
          <p:cNvSpPr txBox="1"/>
          <p:nvPr/>
        </p:nvSpPr>
        <p:spPr>
          <a:xfrm>
            <a:off x="8665583" y="573838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rgbClr val="01648B"/>
                </a:solidFill>
              </a:rPr>
              <a:t>OUTPUTS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4B651F7-1009-5CE9-C35F-7279FDFF0DFC}"/>
              </a:ext>
            </a:extLst>
          </p:cNvPr>
          <p:cNvSpPr txBox="1"/>
          <p:nvPr/>
        </p:nvSpPr>
        <p:spPr>
          <a:xfrm>
            <a:off x="7520647" y="1709419"/>
            <a:ext cx="1351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 err="1">
                <a:solidFill>
                  <a:srgbClr val="CC66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Original</a:t>
            </a:r>
            <a:r>
              <a:rPr lang="it-IT" sz="1200" dirty="0">
                <a:solidFill>
                  <a:srgbClr val="CC66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it-IT" sz="1200" dirty="0" err="1">
                <a:solidFill>
                  <a:srgbClr val="CC66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function</a:t>
            </a:r>
            <a:endParaRPr lang="it-IT" sz="1200" dirty="0">
              <a:solidFill>
                <a:srgbClr val="CC66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499EB30F-0A4C-44E5-DE14-8481A73C9165}"/>
              </a:ext>
            </a:extLst>
          </p:cNvPr>
          <p:cNvSpPr txBox="1"/>
          <p:nvPr/>
        </p:nvSpPr>
        <p:spPr>
          <a:xfrm>
            <a:off x="9613363" y="1696608"/>
            <a:ext cx="1533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>
                <a:solidFill>
                  <a:srgbClr val="01648B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zWrapped</a:t>
            </a:r>
            <a:r>
              <a:rPr lang="it-IT" sz="1200" dirty="0">
                <a:solidFill>
                  <a:srgbClr val="01648B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it-IT" sz="1200" dirty="0" err="1">
                <a:solidFill>
                  <a:srgbClr val="01648B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function</a:t>
            </a:r>
            <a:endParaRPr lang="it-IT" sz="1200" dirty="0">
              <a:solidFill>
                <a:srgbClr val="01648B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167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Carattere, schermata, diagramma&#10;&#10;Descrizione generata automaticamente">
            <a:extLst>
              <a:ext uri="{FF2B5EF4-FFF2-40B4-BE49-F238E27FC236}">
                <a16:creationId xmlns:a16="http://schemas.microsoft.com/office/drawing/2014/main" id="{18B91F37-0A3B-E2BB-C8B4-CE81AC33F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68" y="3886200"/>
            <a:ext cx="1644650" cy="87355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7A26865-B1BD-07CA-FF19-5E6B8A72E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00" y="1886065"/>
            <a:ext cx="8191500" cy="4638560"/>
          </a:xfrm>
          <a:prstGeom prst="rect">
            <a:avLst/>
          </a:prstGeom>
        </p:spPr>
      </p:pic>
      <p:sp>
        <p:nvSpPr>
          <p:cNvPr id="21" name="Figura a mano libera 20">
            <a:extLst>
              <a:ext uri="{FF2B5EF4-FFF2-40B4-BE49-F238E27FC236}">
                <a16:creationId xmlns:a16="http://schemas.microsoft.com/office/drawing/2014/main" id="{04AC10F2-0EF3-D748-CE5E-8115886FAB22}"/>
              </a:ext>
            </a:extLst>
          </p:cNvPr>
          <p:cNvSpPr/>
          <p:nvPr/>
        </p:nvSpPr>
        <p:spPr>
          <a:xfrm rot="16200000">
            <a:off x="1332059" y="3251514"/>
            <a:ext cx="4190036" cy="2039084"/>
          </a:xfrm>
          <a:custGeom>
            <a:avLst/>
            <a:gdLst>
              <a:gd name="connsiteX0" fmla="*/ 4190036 w 4190036"/>
              <a:gd name="connsiteY0" fmla="*/ 2039084 h 2039084"/>
              <a:gd name="connsiteX1" fmla="*/ 0 w 4190036"/>
              <a:gd name="connsiteY1" fmla="*/ 2039084 h 2039084"/>
              <a:gd name="connsiteX2" fmla="*/ 1825586 w 4190036"/>
              <a:gd name="connsiteY2" fmla="*/ 0 h 2039084"/>
              <a:gd name="connsiteX3" fmla="*/ 2364450 w 4190036"/>
              <a:gd name="connsiteY3" fmla="*/ 0 h 203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0036" h="2039084">
                <a:moveTo>
                  <a:pt x="4190036" y="2039084"/>
                </a:moveTo>
                <a:lnTo>
                  <a:pt x="0" y="2039084"/>
                </a:lnTo>
                <a:lnTo>
                  <a:pt x="1825586" y="0"/>
                </a:lnTo>
                <a:lnTo>
                  <a:pt x="2364450" y="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673390"/>
          </a:xfrm>
        </p:spPr>
        <p:txBody>
          <a:bodyPr/>
          <a:lstStyle/>
          <a:p>
            <a:r>
              <a:rPr lang="it-IT" dirty="0"/>
              <a:t>HOST – </a:t>
            </a:r>
            <a:r>
              <a:rPr lang="it-IT" dirty="0" err="1"/>
              <a:t>Simulink</a:t>
            </a:r>
            <a:r>
              <a:rPr lang="it-IT" dirty="0"/>
              <a:t> </a:t>
            </a:r>
            <a:r>
              <a:rPr lang="it-IT" dirty="0" err="1"/>
              <a:t>interface</a:t>
            </a:r>
            <a:endParaRPr lang="de-DE" dirty="0"/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7696DCDE-2C94-B9CB-6376-7BB12686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06765"/>
            <a:ext cx="10056093" cy="55178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Once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MATLAB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function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generated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Simulink block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implementing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communication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board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generated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  <a:endParaRPr lang="de-DE" sz="1800" dirty="0"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041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673390"/>
          </a:xfrm>
        </p:spPr>
        <p:txBody>
          <a:bodyPr/>
          <a:lstStyle/>
          <a:p>
            <a:r>
              <a:rPr lang="it-IT" dirty="0"/>
              <a:t>The </a:t>
            </a:r>
            <a:r>
              <a:rPr lang="it-IT" b="0" dirty="0" err="1">
                <a:latin typeface="Consolas" panose="020B0609020204030204" pitchFamily="49" charset="0"/>
                <a:cs typeface="Consolas" panose="020B0609020204030204" pitchFamily="49" charset="0"/>
              </a:rPr>
              <a:t>coderArgument</a:t>
            </a:r>
            <a:r>
              <a:rPr lang="it-IT" dirty="0"/>
              <a:t> class</a:t>
            </a:r>
            <a:endParaRPr lang="de-DE" dirty="0"/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7696DCDE-2C94-B9CB-6376-7BB12686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06765"/>
            <a:ext cx="10442575" cy="55178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generation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different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functions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memory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parsing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happens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object-oriented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approach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each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input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in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codeInfo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structure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generate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1800" dirty="0" err="1">
                <a:latin typeface="Consolas" panose="020B0609020204030204" pitchFamily="49" charset="0"/>
                <a:ea typeface="Helvetica Neue Medium" panose="02000503000000020004" pitchFamily="2" charset="0"/>
                <a:cs typeface="Consolas" panose="020B0609020204030204" pitchFamily="49" charset="0"/>
              </a:rPr>
              <a:t>coderArgument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object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 </a:t>
            </a:r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coderArgument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parent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set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derived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see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diagram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).</a:t>
            </a:r>
          </a:p>
          <a:p>
            <a:pPr marL="0" indent="0">
              <a:buNone/>
            </a:pP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Each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characterized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these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fundamental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fuctions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0" indent="0">
              <a:buNone/>
            </a:pP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generateSerializerFunction</a:t>
            </a:r>
            <a: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()</a:t>
            </a:r>
            <a:b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</a:b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% Returns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the</a:t>
            </a: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raw</a:t>
            </a: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memory</a:t>
            </a: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serializing</a:t>
            </a: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code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lines</a:t>
            </a:r>
            <a:endParaRPr lang="de-DE" sz="1800" dirty="0"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generateParserFunction</a:t>
            </a:r>
            <a: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()</a:t>
            </a:r>
            <a:b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</a:b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% Returns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the</a:t>
            </a: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raw</a:t>
            </a: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memory</a:t>
            </a: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parsing</a:t>
            </a: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code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lines</a:t>
            </a:r>
            <a:endParaRPr lang="de-DE" sz="1800" dirty="0"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getCppCallTemplate</a:t>
            </a:r>
            <a: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()</a:t>
            </a:r>
            <a:b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</a:b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% Returns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the</a:t>
            </a: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C/C++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symbol</a:t>
            </a: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for</a:t>
            </a: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the</a:t>
            </a: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implementation</a:t>
            </a:r>
            <a:endParaRPr lang="de-DE" sz="1800" dirty="0"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getTemplate</a:t>
            </a:r>
            <a: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()</a:t>
            </a:r>
            <a:b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</a:b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% Returns an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example</a:t>
            </a: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of</a:t>
            </a: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the</a:t>
            </a: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corresponding</a:t>
            </a: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MATLAB type (i.e.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for</a:t>
            </a: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testing</a:t>
            </a: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)</a:t>
            </a:r>
            <a:endParaRPr lang="de-DE" sz="1800" dirty="0"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829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673390"/>
          </a:xfrm>
        </p:spPr>
        <p:txBody>
          <a:bodyPr/>
          <a:lstStyle/>
          <a:p>
            <a:r>
              <a:rPr lang="it-IT" dirty="0"/>
              <a:t>The </a:t>
            </a:r>
            <a:r>
              <a:rPr lang="it-IT" b="0" dirty="0" err="1">
                <a:latin typeface="Consolas" panose="020B0609020204030204" pitchFamily="49" charset="0"/>
                <a:cs typeface="Consolas" panose="020B0609020204030204" pitchFamily="49" charset="0"/>
              </a:rPr>
              <a:t>coderArgument</a:t>
            </a:r>
            <a:r>
              <a:rPr lang="it-IT" dirty="0"/>
              <a:t> class (2)</a:t>
            </a:r>
            <a:endParaRPr lang="de-DE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DAE8E40-540A-30CD-1701-710551F1E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40" y="1006765"/>
            <a:ext cx="9830879" cy="559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35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673390"/>
          </a:xfrm>
        </p:spPr>
        <p:txBody>
          <a:bodyPr/>
          <a:lstStyle/>
          <a:p>
            <a:r>
              <a:rPr lang="it-IT" dirty="0"/>
              <a:t>Memory </a:t>
            </a:r>
            <a:r>
              <a:rPr lang="it-IT" dirty="0" err="1"/>
              <a:t>Structure</a:t>
            </a:r>
            <a:endParaRPr lang="de-DE" dirty="0"/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7696DCDE-2C94-B9CB-6376-7BB12686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06765"/>
            <a:ext cx="9617718" cy="55178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memory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management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handled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zWrap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 In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particular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resulting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memory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map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like:</a:t>
            </a:r>
          </a:p>
          <a:p>
            <a:pPr marL="0" indent="0">
              <a:buNone/>
            </a:pP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 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minimal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section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interface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application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on Core0</a:t>
            </a:r>
          </a:p>
          <a:p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I/O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shared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–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dimensioned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according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MATLAB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inputs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/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outputs</a:t>
            </a: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All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extra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memory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dedicated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Core1</a:t>
            </a:r>
          </a:p>
          <a:p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These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settings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reflected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in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solidFill>
                  <a:srgbClr val="01648B"/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ldscript.ld</a:t>
            </a:r>
            <a:r>
              <a:rPr lang="de-DE" sz="1800" dirty="0">
                <a:solidFill>
                  <a:srgbClr val="01648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script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used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during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linking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endParaRPr lang="de-DE" sz="1800" dirty="0"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Additionally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zWrap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function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manages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AMP (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Asynchronous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Multi Processing)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parameters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and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flags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board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application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defining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start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address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Core1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application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set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Core0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application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836995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673390"/>
          </a:xfrm>
        </p:spPr>
        <p:txBody>
          <a:bodyPr/>
          <a:lstStyle/>
          <a:p>
            <a:r>
              <a:rPr lang="it-IT" dirty="0"/>
              <a:t>C/C++ </a:t>
            </a:r>
            <a:r>
              <a:rPr lang="it-IT" dirty="0" err="1"/>
              <a:t>wrapper</a:t>
            </a:r>
            <a:endParaRPr lang="de-DE" dirty="0"/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7696DCDE-2C94-B9CB-6376-7BB12686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06765"/>
            <a:ext cx="8388517" cy="55178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methods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also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used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generate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C/C++ code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needed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execute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function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board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 In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particular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an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inputStruct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type and an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outputStruct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type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defined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structures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containing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all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inputs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/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outputs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raw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memory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address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input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/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output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wrapper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structures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interpreted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pointer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inputStruct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pI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 and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outputStruct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objects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resulting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function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call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automatically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generated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and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simple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0" indent="0">
              <a:buNone/>
            </a:pP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1	// Pointers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to</a:t>
            </a: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shared</a:t>
            </a:r>
            <a:r>
              <a:rPr lang="de-DE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memory</a:t>
            </a:r>
            <a:endParaRPr lang="de-DE" sz="1800" dirty="0">
              <a:solidFill>
                <a:schemeClr val="accent4">
                  <a:lumMod val="50000"/>
                </a:schemeClr>
              </a:solidFill>
              <a:latin typeface="Consolas" panose="020B0609020204030204" pitchFamily="49" charset="0"/>
              <a:ea typeface="Helvetica Neue Light" panose="02000403000000020004" pitchFamily="2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2	</a:t>
            </a:r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inputStruct</a:t>
            </a:r>
            <a: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* </a:t>
            </a:r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pI</a:t>
            </a:r>
            <a: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= (</a:t>
            </a:r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inputStruct</a:t>
            </a:r>
            <a: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*) INPUT_STRUCT_ADDR;</a:t>
            </a:r>
          </a:p>
          <a:p>
            <a:pPr marL="0" indent="0">
              <a:buNone/>
            </a:pPr>
            <a: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3	</a:t>
            </a:r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inputStruct</a:t>
            </a:r>
            <a: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* </a:t>
            </a:r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pO</a:t>
            </a:r>
            <a: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= (</a:t>
            </a:r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outputStruct</a:t>
            </a:r>
            <a: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*) OUTPUT_STRUCT_ADDR;</a:t>
            </a:r>
          </a:p>
          <a:p>
            <a:pPr marL="0" indent="0">
              <a:buNone/>
            </a:pPr>
            <a: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4	</a:t>
            </a:r>
          </a:p>
          <a:p>
            <a:pPr marL="0" indent="0">
              <a:buNone/>
            </a:pPr>
            <a: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5	</a:t>
            </a:r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myFunction</a:t>
            </a:r>
            <a: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(</a:t>
            </a:r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pI</a:t>
            </a:r>
            <a: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-&gt;input1, </a:t>
            </a:r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pI</a:t>
            </a:r>
            <a: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-&gt;input2, &amp;(</a:t>
            </a:r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pO</a:t>
            </a:r>
            <a: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-&gt;output1))</a:t>
            </a:r>
          </a:p>
        </p:txBody>
      </p:sp>
    </p:spTree>
    <p:extLst>
      <p:ext uri="{BB962C8B-B14F-4D97-AF65-F5344CB8AC3E}">
        <p14:creationId xmlns:p14="http://schemas.microsoft.com/office/powerpoint/2010/main" val="95082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673390"/>
          </a:xfrm>
        </p:spPr>
        <p:txBody>
          <a:bodyPr/>
          <a:lstStyle/>
          <a:p>
            <a:r>
              <a:rPr lang="it-IT" dirty="0" err="1"/>
              <a:t>BOOT.bin</a:t>
            </a:r>
            <a:r>
              <a:rPr lang="it-IT" dirty="0"/>
              <a:t> image generation</a:t>
            </a:r>
            <a:endParaRPr lang="de-DE" dirty="0"/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7696DCDE-2C94-B9CB-6376-7BB12686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06765"/>
            <a:ext cx="8388517" cy="55178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SD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card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both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fastest and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most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convenient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way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deploy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application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ZedBoard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 In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generate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BOOT.bin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image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following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actions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automatically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performed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makefiles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in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BSP: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Compilation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and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linking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Core0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</a:t>
            </a:r>
            <a:endParaRPr lang="de-DE" sz="18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Compilation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and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linking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Core1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</a:t>
            </a:r>
            <a:endParaRPr lang="de-DE" sz="18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Generation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BOOT.bin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SD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card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image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bootgen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command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2E0F49F1-DDC3-B99F-1F35-A681E79BDF55}"/>
              </a:ext>
            </a:extLst>
          </p:cNvPr>
          <p:cNvGrpSpPr/>
          <p:nvPr/>
        </p:nvGrpSpPr>
        <p:grpSpPr>
          <a:xfrm>
            <a:off x="6984602" y="4735725"/>
            <a:ext cx="933370" cy="968995"/>
            <a:chOff x="6232247" y="4360010"/>
            <a:chExt cx="933370" cy="968995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778E36EC-C208-1C40-65FB-BAF6A0E9B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2247" y="4360010"/>
              <a:ext cx="933370" cy="933370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E18264A8-106C-C0FA-99BE-1AAECF1ED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7927" y="4961315"/>
              <a:ext cx="367690" cy="367690"/>
            </a:xfrm>
            <a:prstGeom prst="rect">
              <a:avLst/>
            </a:prstGeom>
          </p:spPr>
        </p:pic>
      </p:grpSp>
      <p:pic>
        <p:nvPicPr>
          <p:cNvPr id="9" name="Immagine 17">
            <a:extLst>
              <a:ext uri="{FF2B5EF4-FFF2-40B4-BE49-F238E27FC236}">
                <a16:creationId xmlns:a16="http://schemas.microsoft.com/office/drawing/2014/main" id="{C5D0CF39-9F78-9250-D1D9-9C91C6F35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212" y="4735725"/>
            <a:ext cx="1212554" cy="98601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3794" name="Picture 2" descr="The Anatomy of a GNU Makefile. Why was the Makefile always so… | by Joanne  Santos | Jun, 2023 | Medium">
            <a:extLst>
              <a:ext uri="{FF2B5EF4-FFF2-40B4-BE49-F238E27FC236}">
                <a16:creationId xmlns:a16="http://schemas.microsoft.com/office/drawing/2014/main" id="{59020520-C00B-C3A3-94D8-A459272E5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54" y="4735725"/>
            <a:ext cx="1029604" cy="100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4 11">
            <a:extLst>
              <a:ext uri="{FF2B5EF4-FFF2-40B4-BE49-F238E27FC236}">
                <a16:creationId xmlns:a16="http://schemas.microsoft.com/office/drawing/2014/main" id="{4F9BEA82-BACB-EA0B-0B71-9773F5703314}"/>
              </a:ext>
            </a:extLst>
          </p:cNvPr>
          <p:cNvCxnSpPr>
            <a:stCxn id="33794" idx="3"/>
            <a:endCxn id="4" idx="1"/>
          </p:cNvCxnSpPr>
          <p:nvPr/>
        </p:nvCxnSpPr>
        <p:spPr>
          <a:xfrm flipV="1">
            <a:off x="1952658" y="4452164"/>
            <a:ext cx="1720967" cy="786944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4 12">
            <a:extLst>
              <a:ext uri="{FF2B5EF4-FFF2-40B4-BE49-F238E27FC236}">
                <a16:creationId xmlns:a16="http://schemas.microsoft.com/office/drawing/2014/main" id="{B5CF9C09-2796-1391-2033-BBFC6E806016}"/>
              </a:ext>
            </a:extLst>
          </p:cNvPr>
          <p:cNvCxnSpPr>
            <a:cxnSpLocks/>
            <a:stCxn id="33794" idx="3"/>
          </p:cNvCxnSpPr>
          <p:nvPr/>
        </p:nvCxnSpPr>
        <p:spPr>
          <a:xfrm>
            <a:off x="1952658" y="5239108"/>
            <a:ext cx="1720967" cy="592521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4 15">
            <a:extLst>
              <a:ext uri="{FF2B5EF4-FFF2-40B4-BE49-F238E27FC236}">
                <a16:creationId xmlns:a16="http://schemas.microsoft.com/office/drawing/2014/main" id="{D0B2F39E-DC44-850C-696A-331800381AE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490977" y="4452164"/>
            <a:ext cx="2493625" cy="750246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8">
            <a:extLst>
              <a:ext uri="{FF2B5EF4-FFF2-40B4-BE49-F238E27FC236}">
                <a16:creationId xmlns:a16="http://schemas.microsoft.com/office/drawing/2014/main" id="{A55BED9E-D8B5-0B8D-4815-642E267F263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490977" y="5202410"/>
            <a:ext cx="2493625" cy="629219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29D73A87-82D2-E329-C2C6-D1B6367F7551}"/>
              </a:ext>
            </a:extLst>
          </p:cNvPr>
          <p:cNvGrpSpPr/>
          <p:nvPr/>
        </p:nvGrpSpPr>
        <p:grpSpPr>
          <a:xfrm>
            <a:off x="3673625" y="4043488"/>
            <a:ext cx="817352" cy="817352"/>
            <a:chOff x="3673625" y="4043488"/>
            <a:chExt cx="933370" cy="93337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D8DCBCD5-DFE6-54CF-7D9C-C1C0B5627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3625" y="4043488"/>
              <a:ext cx="933370" cy="933370"/>
            </a:xfrm>
            <a:prstGeom prst="rect">
              <a:avLst/>
            </a:prstGeom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537C22F9-6D59-28E3-F4E6-E3B0BCB8321D}"/>
                </a:ext>
              </a:extLst>
            </p:cNvPr>
            <p:cNvSpPr txBox="1"/>
            <p:nvPr/>
          </p:nvSpPr>
          <p:spPr>
            <a:xfrm>
              <a:off x="3833457" y="4302490"/>
              <a:ext cx="591631" cy="421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>
                  <a:solidFill>
                    <a:srgbClr val="01648B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  <a:r>
                <a:rPr lang="it-IT" b="1" dirty="0" err="1">
                  <a:solidFill>
                    <a:srgbClr val="01648B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elf</a:t>
              </a:r>
              <a:endParaRPr lang="it-IT" b="1" dirty="0">
                <a:solidFill>
                  <a:srgbClr val="01648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0FCBA8B-B06F-D7BD-305E-BAD8CEDAE8AF}"/>
              </a:ext>
            </a:extLst>
          </p:cNvPr>
          <p:cNvSpPr txBox="1"/>
          <p:nvPr/>
        </p:nvSpPr>
        <p:spPr>
          <a:xfrm>
            <a:off x="7091252" y="496128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01648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.bin</a:t>
            </a:r>
          </a:p>
        </p:txBody>
      </p:sp>
      <p:sp>
        <p:nvSpPr>
          <p:cNvPr id="25" name="Freccia giù 62">
            <a:extLst>
              <a:ext uri="{FF2B5EF4-FFF2-40B4-BE49-F238E27FC236}">
                <a16:creationId xmlns:a16="http://schemas.microsoft.com/office/drawing/2014/main" id="{1B269EEA-0A18-282D-0766-9A9F24A160AF}"/>
              </a:ext>
            </a:extLst>
          </p:cNvPr>
          <p:cNvSpPr/>
          <p:nvPr/>
        </p:nvSpPr>
        <p:spPr>
          <a:xfrm rot="16200000">
            <a:off x="8906447" y="4554604"/>
            <a:ext cx="225049" cy="1295611"/>
          </a:xfrm>
          <a:prstGeom prst="down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82E31F6-B2A2-E2D7-A527-E061711049AB}"/>
              </a:ext>
            </a:extLst>
          </p:cNvPr>
          <p:cNvSpPr txBox="1"/>
          <p:nvPr/>
        </p:nvSpPr>
        <p:spPr>
          <a:xfrm>
            <a:off x="3784288" y="4845636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Core0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E3C55A3-4059-A0D3-9E1D-CCD1A26DA9B6}"/>
              </a:ext>
            </a:extLst>
          </p:cNvPr>
          <p:cNvSpPr txBox="1"/>
          <p:nvPr/>
        </p:nvSpPr>
        <p:spPr>
          <a:xfrm>
            <a:off x="3813590" y="6177247"/>
            <a:ext cx="589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Core1</a:t>
            </a:r>
            <a:endParaRPr lang="it-IT" sz="1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A7CE491-CF5C-DECF-9041-8F772EAB6706}"/>
              </a:ext>
            </a:extLst>
          </p:cNvPr>
          <p:cNvSpPr txBox="1"/>
          <p:nvPr/>
        </p:nvSpPr>
        <p:spPr>
          <a:xfrm>
            <a:off x="7038064" y="5721743"/>
            <a:ext cx="826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BOOT.bin</a:t>
            </a:r>
            <a:endParaRPr lang="it-IT" sz="1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DA18730A-4377-22FB-2AE9-7CE2C901316C}"/>
              </a:ext>
            </a:extLst>
          </p:cNvPr>
          <p:cNvGrpSpPr/>
          <p:nvPr/>
        </p:nvGrpSpPr>
        <p:grpSpPr>
          <a:xfrm>
            <a:off x="3674924" y="5389874"/>
            <a:ext cx="817352" cy="817352"/>
            <a:chOff x="3673625" y="4043488"/>
            <a:chExt cx="933370" cy="933370"/>
          </a:xfrm>
        </p:grpSpPr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77D683A9-F89F-7336-ACA7-2376C55CD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3625" y="4043488"/>
              <a:ext cx="933370" cy="933370"/>
            </a:xfrm>
            <a:prstGeom prst="rect">
              <a:avLst/>
            </a:prstGeom>
          </p:spPr>
        </p:pic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844B5648-0C29-62FC-F6B9-576F233648D5}"/>
                </a:ext>
              </a:extLst>
            </p:cNvPr>
            <p:cNvSpPr txBox="1"/>
            <p:nvPr/>
          </p:nvSpPr>
          <p:spPr>
            <a:xfrm>
              <a:off x="3833457" y="4302490"/>
              <a:ext cx="591631" cy="421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>
                  <a:solidFill>
                    <a:srgbClr val="01648B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  <a:r>
                <a:rPr lang="it-IT" b="1" dirty="0" err="1">
                  <a:solidFill>
                    <a:srgbClr val="01648B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elf</a:t>
              </a:r>
              <a:endParaRPr lang="it-IT" b="1" dirty="0">
                <a:solidFill>
                  <a:srgbClr val="01648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93026E1B-99D7-A090-0DDA-C940DA979B8C}"/>
              </a:ext>
            </a:extLst>
          </p:cNvPr>
          <p:cNvGrpSpPr/>
          <p:nvPr/>
        </p:nvGrpSpPr>
        <p:grpSpPr>
          <a:xfrm>
            <a:off x="5403004" y="3350492"/>
            <a:ext cx="692996" cy="692996"/>
            <a:chOff x="3673625" y="4043488"/>
            <a:chExt cx="933370" cy="933370"/>
          </a:xfrm>
        </p:grpSpPr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3FF12941-4658-DC6A-C284-B792AF6D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3625" y="4043488"/>
              <a:ext cx="933370" cy="933370"/>
            </a:xfrm>
            <a:prstGeom prst="rect">
              <a:avLst/>
            </a:prstGeom>
          </p:spPr>
        </p:pic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6BF6594D-6A0D-3140-6588-150BACFA2027}"/>
                </a:ext>
              </a:extLst>
            </p:cNvPr>
            <p:cNvSpPr txBox="1"/>
            <p:nvPr/>
          </p:nvSpPr>
          <p:spPr>
            <a:xfrm>
              <a:off x="3833457" y="4302490"/>
              <a:ext cx="591631" cy="421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>
                  <a:solidFill>
                    <a:srgbClr val="01648B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  <a:r>
                <a:rPr lang="it-IT" b="1" dirty="0" err="1">
                  <a:solidFill>
                    <a:srgbClr val="01648B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elf</a:t>
              </a:r>
              <a:endParaRPr lang="it-IT" b="1" dirty="0">
                <a:solidFill>
                  <a:srgbClr val="01648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C76604B-64AB-5AC5-493E-172609D2D3AC}"/>
              </a:ext>
            </a:extLst>
          </p:cNvPr>
          <p:cNvSpPr txBox="1"/>
          <p:nvPr/>
        </p:nvSpPr>
        <p:spPr>
          <a:xfrm>
            <a:off x="5276365" y="3953820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Bootloader</a:t>
            </a:r>
            <a:endParaRPr lang="it-IT" sz="1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42" name="Connettore 4 41">
            <a:extLst>
              <a:ext uri="{FF2B5EF4-FFF2-40B4-BE49-F238E27FC236}">
                <a16:creationId xmlns:a16="http://schemas.microsoft.com/office/drawing/2014/main" id="{CE64F1F7-03D1-AEFD-7717-25F322C6A9B3}"/>
              </a:ext>
            </a:extLst>
          </p:cNvPr>
          <p:cNvCxnSpPr>
            <a:cxnSpLocks/>
            <a:stCxn id="41" idx="2"/>
            <a:endCxn id="7" idx="1"/>
          </p:cNvCxnSpPr>
          <p:nvPr/>
        </p:nvCxnSpPr>
        <p:spPr>
          <a:xfrm rot="16200000" flipH="1">
            <a:off x="5872796" y="4090603"/>
            <a:ext cx="971591" cy="1252022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tangolo 45">
            <a:extLst>
              <a:ext uri="{FF2B5EF4-FFF2-40B4-BE49-F238E27FC236}">
                <a16:creationId xmlns:a16="http://schemas.microsoft.com/office/drawing/2014/main" id="{32E2076F-4067-08FA-EA50-9A5599172D54}"/>
              </a:ext>
            </a:extLst>
          </p:cNvPr>
          <p:cNvSpPr/>
          <p:nvPr/>
        </p:nvSpPr>
        <p:spPr>
          <a:xfrm>
            <a:off x="5078614" y="5014932"/>
            <a:ext cx="1341775" cy="3131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bootgen</a:t>
            </a: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9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080670C0-B800-4A64-8D83-FAD45FF44E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" r="87"/>
          <a:stretch/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F412ECB-FC0B-4067-9BB3-9A9BFE86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82431B8-0F6F-BD50-A605-232A6925DF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0DBC7C-C89D-864B-45BC-465DA0A93E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 Domenico Gianfranco, Politecnico di Milano, 23/07/2023</a:t>
            </a:r>
          </a:p>
        </p:txBody>
      </p:sp>
    </p:spTree>
    <p:extLst>
      <p:ext uri="{BB962C8B-B14F-4D97-AF65-F5344CB8AC3E}">
        <p14:creationId xmlns:p14="http://schemas.microsoft.com/office/powerpoint/2010/main" val="452570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673390"/>
          </a:xfrm>
        </p:spPr>
        <p:txBody>
          <a:bodyPr/>
          <a:lstStyle/>
          <a:p>
            <a:r>
              <a:rPr lang="de-DE" dirty="0"/>
              <a:t>Bonus: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replacement</a:t>
            </a:r>
            <a:endParaRPr lang="de-DE" dirty="0"/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7696DCDE-2C94-B9CB-6376-7BB12686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06765"/>
            <a:ext cx="8691743" cy="55178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current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toolchain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allows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replace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MATLAB-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generated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functions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their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name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 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1648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EXAMPLE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tic</a:t>
            </a:r>
            <a: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/</a:t>
            </a:r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toc</a:t>
            </a:r>
            <a:r>
              <a:rPr lang="de-DE" sz="18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functions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–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outputted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MATLAB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coder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–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require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POSIX-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compliant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operative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system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running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board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 Spoiler alert: bare-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metal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applications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have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operative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system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couple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of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drop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-in </a:t>
            </a:r>
            <a:r>
              <a:rPr lang="de-DE" sz="1800" dirty="0" err="1">
                <a:latin typeface="Consolas" panose="020B0609020204030204" pitchFamily="49" charset="0"/>
                <a:ea typeface="Helvetica Neue Medium" panose="02000503000000020004" pitchFamily="2" charset="0"/>
                <a:cs typeface="Consolas" panose="020B0609020204030204" pitchFamily="49" charset="0"/>
              </a:rPr>
              <a:t>tic</a:t>
            </a:r>
            <a:r>
              <a:rPr lang="de-DE" sz="1800" dirty="0">
                <a:latin typeface="Consolas" panose="020B0609020204030204" pitchFamily="49" charset="0"/>
                <a:ea typeface="Helvetica Neue Medium" panose="02000503000000020004" pitchFamily="2" charset="0"/>
                <a:cs typeface="Consolas" panose="020B0609020204030204" pitchFamily="49" charset="0"/>
              </a:rPr>
              <a:t>/</a:t>
            </a:r>
            <a:r>
              <a:rPr lang="de-DE" sz="1800" dirty="0" err="1">
                <a:latin typeface="Consolas" panose="020B0609020204030204" pitchFamily="49" charset="0"/>
                <a:ea typeface="Helvetica Neue Medium" panose="02000503000000020004" pitchFamily="2" charset="0"/>
                <a:cs typeface="Consolas" panose="020B0609020204030204" pitchFamily="49" charset="0"/>
              </a:rPr>
              <a:t>toc</a:t>
            </a:r>
            <a:r>
              <a:rPr lang="de-DE" sz="1800" dirty="0">
                <a:latin typeface="Consolas" panose="020B0609020204030204" pitchFamily="49" charset="0"/>
                <a:ea typeface="Helvetica Neue Medium" panose="02000503000000020004" pitchFamily="2" charset="0"/>
                <a:cs typeface="Consolas" panose="020B0609020204030204" pitchFamily="49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functions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have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been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written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and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put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in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BSP.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Before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code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compilation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,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MATLAB </a:t>
            </a:r>
            <a:r>
              <a:rPr lang="de-DE" sz="1800" dirty="0" err="1">
                <a:latin typeface="Consolas" panose="020B0609020204030204" pitchFamily="49" charset="0"/>
                <a:ea typeface="Helvetica Neue Medium" panose="02000503000000020004" pitchFamily="2" charset="0"/>
                <a:cs typeface="Consolas" panose="020B0609020204030204" pitchFamily="49" charset="0"/>
              </a:rPr>
              <a:t>tic</a:t>
            </a:r>
            <a:r>
              <a:rPr lang="de-DE" sz="1800" dirty="0">
                <a:latin typeface="Consolas" panose="020B0609020204030204" pitchFamily="49" charset="0"/>
                <a:ea typeface="Helvetica Neue Medium" panose="02000503000000020004" pitchFamily="2" charset="0"/>
                <a:cs typeface="Consolas" panose="020B0609020204030204" pitchFamily="49" charset="0"/>
              </a:rPr>
              <a:t>/</a:t>
            </a:r>
            <a:r>
              <a:rPr lang="de-DE" sz="1800" dirty="0" err="1">
                <a:latin typeface="Consolas" panose="020B0609020204030204" pitchFamily="49" charset="0"/>
                <a:ea typeface="Helvetica Neue Medium" panose="02000503000000020004" pitchFamily="2" charset="0"/>
                <a:cs typeface="Consolas" panose="020B0609020204030204" pitchFamily="49" charset="0"/>
              </a:rPr>
              <a:t>toc</a:t>
            </a:r>
            <a:r>
              <a:rPr lang="de-DE" sz="1800" dirty="0">
                <a:latin typeface="Consolas" panose="020B0609020204030204" pitchFamily="49" charset="0"/>
                <a:ea typeface="Helvetica Neue Medium" panose="02000503000000020004" pitchFamily="2" charset="0"/>
                <a:cs typeface="Consolas" panose="020B0609020204030204" pitchFamily="49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are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replaced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with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right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one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. The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functionality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mantained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.</a:t>
            </a: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46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080670C0-B800-4A64-8D83-FAD45FF44E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" r="87"/>
          <a:stretch/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F412ECB-FC0B-4067-9BB3-9A9BFE86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</a:t>
            </a:r>
            <a:r>
              <a:rPr lang="de-DE" dirty="0" err="1"/>
              <a:t>cases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82431B8-0F6F-BD50-A605-232A6925DF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0DBC7C-C89D-864B-45BC-465DA0A93E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 Domenico Gianfranco, Politecnico di Milano, 23/07/2023</a:t>
            </a:r>
          </a:p>
        </p:txBody>
      </p:sp>
    </p:spTree>
    <p:extLst>
      <p:ext uri="{BB962C8B-B14F-4D97-AF65-F5344CB8AC3E}">
        <p14:creationId xmlns:p14="http://schemas.microsoft.com/office/powerpoint/2010/main" val="2205155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651667" cy="673390"/>
          </a:xfrm>
        </p:spPr>
        <p:txBody>
          <a:bodyPr>
            <a:normAutofit/>
          </a:bodyPr>
          <a:lstStyle/>
          <a:p>
            <a:r>
              <a:rPr lang="it-IT" dirty="0"/>
              <a:t>Test Case 1: </a:t>
            </a:r>
            <a:r>
              <a:rPr lang="it-IT" dirty="0" err="1"/>
              <a:t>asteroid</a:t>
            </a:r>
            <a:r>
              <a:rPr lang="it-IT" dirty="0"/>
              <a:t> </a:t>
            </a:r>
            <a:r>
              <a:rPr lang="it-IT" dirty="0" err="1"/>
              <a:t>centroids</a:t>
            </a:r>
            <a:r>
              <a:rPr lang="it-IT" dirty="0"/>
              <a:t> with </a:t>
            </a:r>
            <a:r>
              <a:rPr lang="it-IT" dirty="0" err="1"/>
              <a:t>neural</a:t>
            </a:r>
            <a:r>
              <a:rPr lang="it-IT" dirty="0"/>
              <a:t> network</a:t>
            </a:r>
            <a:endParaRPr lang="de-DE" dirty="0"/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7696DCDE-2C94-B9CB-6376-7BB12686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46" y="1033661"/>
            <a:ext cx="9266822" cy="2600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Aurelio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Kaluthantrige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– PhD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student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@University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Strathclyde –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during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at ESA/ESTEC,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studied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potentials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neural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networks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individuate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centroids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two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asteroids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Didymos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and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Dimorphos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collaborated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on-board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testing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taking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algorithm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test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case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toolchain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This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example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in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which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input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data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size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can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be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large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(i.e., 1024*1024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bytes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24557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673390"/>
          </a:xfrm>
        </p:spPr>
        <p:txBody>
          <a:bodyPr/>
          <a:lstStyle/>
          <a:p>
            <a:r>
              <a:rPr lang="it-IT" dirty="0"/>
              <a:t>Test Case 2: </a:t>
            </a:r>
            <a:r>
              <a:rPr lang="it-IT" dirty="0" err="1"/>
              <a:t>this</a:t>
            </a:r>
            <a:r>
              <a:rPr lang="it-IT" dirty="0"/>
              <a:t> can be </a:t>
            </a:r>
            <a:r>
              <a:rPr lang="it-IT" dirty="0" err="1"/>
              <a:t>dangerous</a:t>
            </a:r>
            <a:endParaRPr lang="de-DE" dirty="0"/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7696DCDE-2C94-B9CB-6376-7BB12686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06765"/>
            <a:ext cx="9266822" cy="2600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wanted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stress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capabilities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input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and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output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parser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much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possible.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I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prepared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dummy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function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following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input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signature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0" indent="0">
              <a:buNone/>
            </a:pP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477DA89-DB0B-9AFB-D251-4243B1263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26" y="1887870"/>
            <a:ext cx="5547263" cy="474654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502062B-A723-789C-0ED6-1CA6F8C23977}"/>
              </a:ext>
            </a:extLst>
          </p:cNvPr>
          <p:cNvSpPr txBox="1"/>
          <p:nvPr/>
        </p:nvSpPr>
        <p:spPr>
          <a:xfrm>
            <a:off x="7381461" y="2691481"/>
            <a:ext cx="38882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Here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found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limitation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Simulink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does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NOT support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cell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arrays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signals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do...), so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cannot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generate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Simulink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blocks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However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output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shows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that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argument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tree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succesfully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reconstructed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and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in-app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test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shows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that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computed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size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structure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equals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structure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size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given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gdb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06378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080670C0-B800-4A64-8D83-FAD45FF44E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" r="87"/>
          <a:stretch/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F412ECB-FC0B-4067-9BB3-9A9BFE86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EXTENDING THE FRAMEWORK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82431B8-0F6F-BD50-A605-232A6925DF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0DBC7C-C89D-864B-45BC-465DA0A93E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 Domenico Gianfranco, Politecnico di Milano, 23/07/2023</a:t>
            </a:r>
          </a:p>
        </p:txBody>
      </p:sp>
    </p:spTree>
    <p:extLst>
      <p:ext uri="{BB962C8B-B14F-4D97-AF65-F5344CB8AC3E}">
        <p14:creationId xmlns:p14="http://schemas.microsoft.com/office/powerpoint/2010/main" val="493396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E018D538-BAB9-DDA7-628A-A6661EADA8E5}"/>
              </a:ext>
            </a:extLst>
          </p:cNvPr>
          <p:cNvGrpSpPr/>
          <p:nvPr/>
        </p:nvGrpSpPr>
        <p:grpSpPr>
          <a:xfrm>
            <a:off x="3707171" y="1105488"/>
            <a:ext cx="2829199" cy="5553902"/>
            <a:chOff x="3707171" y="1105488"/>
            <a:chExt cx="2829199" cy="5553902"/>
          </a:xfrm>
        </p:grpSpPr>
        <p:grpSp>
          <p:nvGrpSpPr>
            <p:cNvPr id="4" name="Gruppo 61">
              <a:extLst>
                <a:ext uri="{FF2B5EF4-FFF2-40B4-BE49-F238E27FC236}">
                  <a16:creationId xmlns:a16="http://schemas.microsoft.com/office/drawing/2014/main" id="{E5E48731-6821-E13E-348E-B9B26DD7AA1A}"/>
                </a:ext>
              </a:extLst>
            </p:cNvPr>
            <p:cNvGrpSpPr/>
            <p:nvPr/>
          </p:nvGrpSpPr>
          <p:grpSpPr>
            <a:xfrm>
              <a:off x="3707171" y="1105488"/>
              <a:ext cx="2829199" cy="5553902"/>
              <a:chOff x="536308" y="1155000"/>
              <a:chExt cx="2920664" cy="5148410"/>
            </a:xfrm>
            <a:solidFill>
              <a:schemeClr val="bg1"/>
            </a:solidFill>
          </p:grpSpPr>
          <p:grpSp>
            <p:nvGrpSpPr>
              <p:cNvPr id="5" name="Gruppo 60">
                <a:extLst>
                  <a:ext uri="{FF2B5EF4-FFF2-40B4-BE49-F238E27FC236}">
                    <a16:creationId xmlns:a16="http://schemas.microsoft.com/office/drawing/2014/main" id="{4D60B39C-78CE-7095-320A-0626E0EF9F88}"/>
                  </a:ext>
                </a:extLst>
              </p:cNvPr>
              <p:cNvGrpSpPr/>
              <p:nvPr/>
            </p:nvGrpSpPr>
            <p:grpSpPr>
              <a:xfrm>
                <a:off x="634265" y="1226457"/>
                <a:ext cx="2822707" cy="5076953"/>
                <a:chOff x="640127" y="1226457"/>
                <a:chExt cx="2822707" cy="5076953"/>
              </a:xfrm>
              <a:grpFill/>
            </p:grpSpPr>
            <p:sp>
              <p:nvSpPr>
                <p:cNvPr id="9" name="Rettangolo 45">
                  <a:extLst>
                    <a:ext uri="{FF2B5EF4-FFF2-40B4-BE49-F238E27FC236}">
                      <a16:creationId xmlns:a16="http://schemas.microsoft.com/office/drawing/2014/main" id="{6F6AF7D5-1405-217A-7B7F-501F521E0DC8}"/>
                    </a:ext>
                  </a:extLst>
                </p:cNvPr>
                <p:cNvSpPr/>
                <p:nvPr/>
              </p:nvSpPr>
              <p:spPr>
                <a:xfrm>
                  <a:off x="640127" y="1226457"/>
                  <a:ext cx="2821604" cy="38726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b="1" dirty="0">
                      <a:solidFill>
                        <a:schemeClr val="bg1"/>
                      </a:solidFill>
                    </a:rPr>
                    <a:t>C code generation</a:t>
                  </a:r>
                </a:p>
              </p:txBody>
            </p:sp>
            <p:sp>
              <p:nvSpPr>
                <p:cNvPr id="10" name="Rettangolo 43">
                  <a:extLst>
                    <a:ext uri="{FF2B5EF4-FFF2-40B4-BE49-F238E27FC236}">
                      <a16:creationId xmlns:a16="http://schemas.microsoft.com/office/drawing/2014/main" id="{0AE93E34-9B18-1147-2C48-F95F2D5CE7D2}"/>
                    </a:ext>
                  </a:extLst>
                </p:cNvPr>
                <p:cNvSpPr/>
                <p:nvPr/>
              </p:nvSpPr>
              <p:spPr>
                <a:xfrm>
                  <a:off x="641230" y="1623696"/>
                  <a:ext cx="2821604" cy="4679714"/>
                </a:xfrm>
                <a:prstGeom prst="rect">
                  <a:avLst/>
                </a:prstGeom>
                <a:grpFill/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" name="Gruppo 46">
                <a:extLst>
                  <a:ext uri="{FF2B5EF4-FFF2-40B4-BE49-F238E27FC236}">
                    <a16:creationId xmlns:a16="http://schemas.microsoft.com/office/drawing/2014/main" id="{53D8846C-4E64-19D8-3E52-4697B774702C}"/>
                  </a:ext>
                </a:extLst>
              </p:cNvPr>
              <p:cNvGrpSpPr/>
              <p:nvPr/>
            </p:nvGrpSpPr>
            <p:grpSpPr>
              <a:xfrm>
                <a:off x="536308" y="1155000"/>
                <a:ext cx="2824924" cy="5072211"/>
                <a:chOff x="536308" y="1155000"/>
                <a:chExt cx="2824924" cy="5072211"/>
              </a:xfrm>
              <a:grpFill/>
            </p:grpSpPr>
            <p:sp>
              <p:nvSpPr>
                <p:cNvPr id="7" name="Rettangolo 42">
                  <a:extLst>
                    <a:ext uri="{FF2B5EF4-FFF2-40B4-BE49-F238E27FC236}">
                      <a16:creationId xmlns:a16="http://schemas.microsoft.com/office/drawing/2014/main" id="{E52BDFE5-CD40-73C0-B601-AF9E014B17C2}"/>
                    </a:ext>
                  </a:extLst>
                </p:cNvPr>
                <p:cNvSpPr/>
                <p:nvPr/>
              </p:nvSpPr>
              <p:spPr>
                <a:xfrm>
                  <a:off x="539629" y="1547496"/>
                  <a:ext cx="2821603" cy="4679715"/>
                </a:xfrm>
                <a:prstGeom prst="rect">
                  <a:avLst/>
                </a:prstGeom>
                <a:grpFill/>
                <a:ln w="25400">
                  <a:solidFill>
                    <a:srgbClr val="01648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it-IT" sz="1200" dirty="0">
                    <a:solidFill>
                      <a:schemeClr val="tx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it-IT" sz="1200" dirty="0">
                      <a:solidFill>
                        <a:schemeClr val="tx1"/>
                      </a:solidFill>
                    </a:rPr>
                    <a:t>Input </a:t>
                  </a:r>
                  <a:r>
                    <a:rPr lang="it-IT" sz="1200" dirty="0" err="1">
                      <a:solidFill>
                        <a:schemeClr val="tx1"/>
                      </a:solidFill>
                    </a:rPr>
                    <a:t>parsing</a:t>
                  </a:r>
                  <a:r>
                    <a:rPr lang="it-IT" sz="1200" dirty="0">
                      <a:solidFill>
                        <a:schemeClr val="tx1"/>
                      </a:solidFill>
                    </a:rPr>
                    <a:t> (</a:t>
                  </a:r>
                  <a:r>
                    <a:rPr lang="it-IT" sz="1200" dirty="0" err="1">
                      <a:solidFill>
                        <a:schemeClr val="tx1"/>
                      </a:solidFill>
                    </a:rPr>
                    <a:t>type</a:t>
                  </a:r>
                  <a:r>
                    <a:rPr lang="it-IT" sz="1200" dirty="0">
                      <a:solidFill>
                        <a:schemeClr val="tx1"/>
                      </a:solidFill>
                    </a:rPr>
                    <a:t>, size, …)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it-IT" sz="1200" dirty="0">
                      <a:solidFill>
                        <a:schemeClr val="tx1"/>
                      </a:solidFill>
                    </a:rPr>
                    <a:t>Input </a:t>
                  </a:r>
                  <a:r>
                    <a:rPr lang="it-IT" sz="1200" dirty="0" err="1">
                      <a:solidFill>
                        <a:schemeClr val="tx1"/>
                      </a:solidFill>
                    </a:rPr>
                    <a:t>raw</a:t>
                  </a:r>
                  <a:r>
                    <a:rPr lang="it-IT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it-IT" sz="1200" dirty="0" err="1">
                      <a:solidFill>
                        <a:schemeClr val="tx1"/>
                      </a:solidFill>
                    </a:rPr>
                    <a:t>memory</a:t>
                  </a:r>
                  <a:r>
                    <a:rPr lang="it-IT" sz="1200" dirty="0">
                      <a:solidFill>
                        <a:schemeClr val="tx1"/>
                      </a:solidFill>
                    </a:rPr>
                    <a:t> mapping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it-IT" sz="1200" dirty="0">
                      <a:solidFill>
                        <a:schemeClr val="tx1"/>
                      </a:solidFill>
                    </a:rPr>
                    <a:t>C++ call template generation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it-IT" sz="1200" dirty="0">
                      <a:solidFill>
                        <a:schemeClr val="tx1"/>
                      </a:solidFill>
                    </a:rPr>
                    <a:t>Memory mapping generation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it-IT" sz="1200" dirty="0">
                      <a:solidFill>
                        <a:schemeClr val="tx1"/>
                      </a:solidFill>
                    </a:rPr>
                    <a:t>IP stack </a:t>
                  </a:r>
                  <a:r>
                    <a:rPr lang="it-IT" sz="1200" dirty="0" err="1">
                      <a:solidFill>
                        <a:schemeClr val="tx1"/>
                      </a:solidFill>
                    </a:rPr>
                    <a:t>configuration</a:t>
                  </a:r>
                  <a:r>
                    <a:rPr lang="it-IT" sz="1200" dirty="0">
                      <a:solidFill>
                        <a:schemeClr val="tx1"/>
                      </a:solidFill>
                    </a:rPr>
                    <a:t> (Core0)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it-IT" sz="1200" dirty="0" err="1">
                      <a:solidFill>
                        <a:schemeClr val="tx1"/>
                      </a:solidFill>
                    </a:rPr>
                    <a:t>Linker</a:t>
                  </a:r>
                  <a:r>
                    <a:rPr lang="it-IT" sz="1200" dirty="0">
                      <a:solidFill>
                        <a:schemeClr val="tx1"/>
                      </a:solidFill>
                    </a:rPr>
                    <a:t> script generation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it-IT" sz="1200" dirty="0" err="1">
                      <a:solidFill>
                        <a:schemeClr val="tx1"/>
                      </a:solidFill>
                    </a:rPr>
                    <a:t>Makefile</a:t>
                  </a:r>
                  <a:r>
                    <a:rPr lang="it-IT" sz="1200" dirty="0">
                      <a:solidFill>
                        <a:schemeClr val="tx1"/>
                      </a:solidFill>
                    </a:rPr>
                    <a:t> tuning and </a:t>
                  </a:r>
                  <a:r>
                    <a:rPr lang="it-IT" sz="1200" dirty="0" err="1">
                      <a:solidFill>
                        <a:schemeClr val="tx1"/>
                      </a:solidFill>
                    </a:rPr>
                    <a:t>execution</a:t>
                  </a:r>
                  <a:endParaRPr lang="it-IT" sz="1200" dirty="0">
                    <a:solidFill>
                      <a:schemeClr val="tx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it-IT" sz="1200" dirty="0">
                      <a:solidFill>
                        <a:schemeClr val="tx1"/>
                      </a:solidFill>
                    </a:rPr>
                    <a:t>MATLAB </a:t>
                  </a:r>
                  <a:r>
                    <a:rPr lang="it-IT" sz="1200" dirty="0" err="1">
                      <a:solidFill>
                        <a:schemeClr val="tx1"/>
                      </a:solidFill>
                    </a:rPr>
                    <a:t>interface</a:t>
                  </a:r>
                  <a:r>
                    <a:rPr lang="it-IT" sz="1200" dirty="0">
                      <a:solidFill>
                        <a:schemeClr val="tx1"/>
                      </a:solidFill>
                    </a:rPr>
                    <a:t> generation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it-IT" sz="1200" dirty="0" err="1">
                      <a:solidFill>
                        <a:schemeClr val="tx1"/>
                      </a:solidFill>
                    </a:rPr>
                    <a:t>Simulink</a:t>
                  </a:r>
                  <a:r>
                    <a:rPr lang="it-IT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it-IT" sz="1200" dirty="0" err="1">
                      <a:solidFill>
                        <a:schemeClr val="tx1"/>
                      </a:solidFill>
                    </a:rPr>
                    <a:t>block</a:t>
                  </a:r>
                  <a:r>
                    <a:rPr lang="it-IT" sz="1200" dirty="0">
                      <a:solidFill>
                        <a:schemeClr val="tx1"/>
                      </a:solidFill>
                    </a:rPr>
                    <a:t> library generation</a:t>
                  </a:r>
                </a:p>
              </p:txBody>
            </p:sp>
            <p:sp>
              <p:nvSpPr>
                <p:cNvPr id="8" name="Rettangolo 44">
                  <a:extLst>
                    <a:ext uri="{FF2B5EF4-FFF2-40B4-BE49-F238E27FC236}">
                      <a16:creationId xmlns:a16="http://schemas.microsoft.com/office/drawing/2014/main" id="{47727460-AA1D-0F6F-5CD7-A4D5A429C806}"/>
                    </a:ext>
                  </a:extLst>
                </p:cNvPr>
                <p:cNvSpPr/>
                <p:nvPr/>
              </p:nvSpPr>
              <p:spPr>
                <a:xfrm>
                  <a:off x="536308" y="1155000"/>
                  <a:ext cx="2821604" cy="387260"/>
                </a:xfrm>
                <a:prstGeom prst="rect">
                  <a:avLst/>
                </a:prstGeom>
                <a:solidFill>
                  <a:srgbClr val="01648B"/>
                </a:solidFill>
                <a:ln w="25400">
                  <a:solidFill>
                    <a:srgbClr val="01648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>
                    <a:lnSpc>
                      <a:spcPct val="125000"/>
                    </a:lnSpc>
                  </a:pPr>
                  <a:r>
                    <a:rPr lang="en-US" sz="1200" b="1" dirty="0" err="1">
                      <a:solidFill>
                        <a:schemeClr val="bg1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  <a:sym typeface="Montserrat"/>
                    </a:rPr>
                    <a:t>zWrap</a:t>
                  </a:r>
                  <a:endParaRPr lang="en-US" sz="1200" b="1" dirty="0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Montserrat"/>
                  </a:endParaRPr>
                </a:p>
              </p:txBody>
            </p:sp>
          </p:grpSp>
        </p:grpSp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39FE74DE-A42C-8ED1-6E1B-B1423F5AB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9317" y="4029797"/>
              <a:ext cx="1870531" cy="1784199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Workflow – recall </a:t>
            </a:r>
            <a:endParaRPr lang="de-DE" dirty="0"/>
          </a:p>
        </p:txBody>
      </p:sp>
      <p:grpSp>
        <p:nvGrpSpPr>
          <p:cNvPr id="113" name="Gruppo 61">
            <a:extLst>
              <a:ext uri="{FF2B5EF4-FFF2-40B4-BE49-F238E27FC236}">
                <a16:creationId xmlns:a16="http://schemas.microsoft.com/office/drawing/2014/main" id="{E27D93B3-0F43-4900-28CD-CBD66C8F1974}"/>
              </a:ext>
            </a:extLst>
          </p:cNvPr>
          <p:cNvGrpSpPr/>
          <p:nvPr/>
        </p:nvGrpSpPr>
        <p:grpSpPr>
          <a:xfrm>
            <a:off x="7448550" y="1395746"/>
            <a:ext cx="4411702" cy="2121175"/>
            <a:chOff x="536308" y="1155000"/>
            <a:chExt cx="4554327" cy="1966308"/>
          </a:xfrm>
          <a:solidFill>
            <a:schemeClr val="bg1"/>
          </a:solidFill>
        </p:grpSpPr>
        <p:grpSp>
          <p:nvGrpSpPr>
            <p:cNvPr id="114" name="Gruppo 60">
              <a:extLst>
                <a:ext uri="{FF2B5EF4-FFF2-40B4-BE49-F238E27FC236}">
                  <a16:creationId xmlns:a16="http://schemas.microsoft.com/office/drawing/2014/main" id="{EFBBC1AB-F37C-DDCB-2CFF-DA51A646E0E4}"/>
                </a:ext>
              </a:extLst>
            </p:cNvPr>
            <p:cNvGrpSpPr/>
            <p:nvPr/>
          </p:nvGrpSpPr>
          <p:grpSpPr>
            <a:xfrm>
              <a:off x="634265" y="1226457"/>
              <a:ext cx="4456370" cy="1894851"/>
              <a:chOff x="640127" y="1226457"/>
              <a:chExt cx="4456370" cy="1894851"/>
            </a:xfrm>
            <a:grpFill/>
          </p:grpSpPr>
          <p:sp>
            <p:nvSpPr>
              <p:cNvPr id="118" name="Rettangolo 45">
                <a:extLst>
                  <a:ext uri="{FF2B5EF4-FFF2-40B4-BE49-F238E27FC236}">
                    <a16:creationId xmlns:a16="http://schemas.microsoft.com/office/drawing/2014/main" id="{EA6AC20D-898B-9511-72A0-E0D5939B810F}"/>
                  </a:ext>
                </a:extLst>
              </p:cNvPr>
              <p:cNvSpPr/>
              <p:nvPr/>
            </p:nvSpPr>
            <p:spPr>
              <a:xfrm>
                <a:off x="640127" y="1226457"/>
                <a:ext cx="4455267" cy="38726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b="1" dirty="0">
                    <a:solidFill>
                      <a:schemeClr val="bg1"/>
                    </a:solidFill>
                  </a:rPr>
                  <a:t>C code generation</a:t>
                </a:r>
              </a:p>
            </p:txBody>
          </p:sp>
          <p:sp>
            <p:nvSpPr>
              <p:cNvPr id="119" name="Rettangolo 43">
                <a:extLst>
                  <a:ext uri="{FF2B5EF4-FFF2-40B4-BE49-F238E27FC236}">
                    <a16:creationId xmlns:a16="http://schemas.microsoft.com/office/drawing/2014/main" id="{ACF13676-95B2-E7A0-83C2-0D2A0EE563E9}"/>
                  </a:ext>
                </a:extLst>
              </p:cNvPr>
              <p:cNvSpPr/>
              <p:nvPr/>
            </p:nvSpPr>
            <p:spPr>
              <a:xfrm>
                <a:off x="641230" y="1623696"/>
                <a:ext cx="4455267" cy="1497612"/>
              </a:xfrm>
              <a:prstGeom prst="rect">
                <a:avLst/>
              </a:prstGeom>
              <a:grpFill/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15" name="Gruppo 46">
              <a:extLst>
                <a:ext uri="{FF2B5EF4-FFF2-40B4-BE49-F238E27FC236}">
                  <a16:creationId xmlns:a16="http://schemas.microsoft.com/office/drawing/2014/main" id="{0291906B-DED8-EEC1-0446-6A508AA3C98F}"/>
                </a:ext>
              </a:extLst>
            </p:cNvPr>
            <p:cNvGrpSpPr/>
            <p:nvPr/>
          </p:nvGrpSpPr>
          <p:grpSpPr>
            <a:xfrm>
              <a:off x="536308" y="1155000"/>
              <a:ext cx="4458587" cy="1890109"/>
              <a:chOff x="536308" y="1155000"/>
              <a:chExt cx="4458587" cy="1890109"/>
            </a:xfrm>
            <a:grpFill/>
          </p:grpSpPr>
          <p:sp>
            <p:nvSpPr>
              <p:cNvPr id="116" name="Rettangolo 42">
                <a:extLst>
                  <a:ext uri="{FF2B5EF4-FFF2-40B4-BE49-F238E27FC236}">
                    <a16:creationId xmlns:a16="http://schemas.microsoft.com/office/drawing/2014/main" id="{6D123EC0-A915-6397-A167-EE58A936E2C7}"/>
                  </a:ext>
                </a:extLst>
              </p:cNvPr>
              <p:cNvSpPr/>
              <p:nvPr/>
            </p:nvSpPr>
            <p:spPr>
              <a:xfrm>
                <a:off x="539629" y="1547496"/>
                <a:ext cx="4455266" cy="1497613"/>
              </a:xfrm>
              <a:prstGeom prst="rect">
                <a:avLst/>
              </a:prstGeom>
              <a:grpFill/>
              <a:ln w="25400">
                <a:solidFill>
                  <a:srgbClr val="01648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7" name="Rettangolo 44">
                <a:extLst>
                  <a:ext uri="{FF2B5EF4-FFF2-40B4-BE49-F238E27FC236}">
                    <a16:creationId xmlns:a16="http://schemas.microsoft.com/office/drawing/2014/main" id="{0F23AE16-AC4D-EE34-58F0-77A34CB5C9C2}"/>
                  </a:ext>
                </a:extLst>
              </p:cNvPr>
              <p:cNvSpPr/>
              <p:nvPr/>
            </p:nvSpPr>
            <p:spPr>
              <a:xfrm>
                <a:off x="536308" y="1155000"/>
                <a:ext cx="4455266" cy="387260"/>
              </a:xfrm>
              <a:prstGeom prst="rect">
                <a:avLst/>
              </a:prstGeom>
              <a:solidFill>
                <a:srgbClr val="01648B"/>
              </a:solidFill>
              <a:ln w="25400">
                <a:solidFill>
                  <a:srgbClr val="01648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lnSpc>
                    <a:spcPct val="125000"/>
                  </a:lnSpc>
                </a:pPr>
                <a:r>
                  <a:rPr lang="en-US" sz="1200" b="1" dirty="0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Montserrat"/>
                  </a:rPr>
                  <a:t>Host</a:t>
                </a:r>
              </a:p>
            </p:txBody>
          </p:sp>
        </p:grpSp>
      </p:grpSp>
      <p:grpSp>
        <p:nvGrpSpPr>
          <p:cNvPr id="94" name="Gruppo 61">
            <a:extLst>
              <a:ext uri="{FF2B5EF4-FFF2-40B4-BE49-F238E27FC236}">
                <a16:creationId xmlns:a16="http://schemas.microsoft.com/office/drawing/2014/main" id="{E864DFEA-7A1F-29F5-6463-E7465B5661D1}"/>
              </a:ext>
            </a:extLst>
          </p:cNvPr>
          <p:cNvGrpSpPr/>
          <p:nvPr/>
        </p:nvGrpSpPr>
        <p:grpSpPr>
          <a:xfrm>
            <a:off x="534353" y="1069110"/>
            <a:ext cx="2359577" cy="3641306"/>
            <a:chOff x="536309" y="1155000"/>
            <a:chExt cx="2435859" cy="3375453"/>
          </a:xfrm>
          <a:solidFill>
            <a:schemeClr val="bg1"/>
          </a:solidFill>
        </p:grpSpPr>
        <p:grpSp>
          <p:nvGrpSpPr>
            <p:cNvPr id="95" name="Gruppo 60">
              <a:extLst>
                <a:ext uri="{FF2B5EF4-FFF2-40B4-BE49-F238E27FC236}">
                  <a16:creationId xmlns:a16="http://schemas.microsoft.com/office/drawing/2014/main" id="{2BF4AFE1-5F1F-CD29-2E9A-ED2F6318DEB2}"/>
                </a:ext>
              </a:extLst>
            </p:cNvPr>
            <p:cNvGrpSpPr/>
            <p:nvPr/>
          </p:nvGrpSpPr>
          <p:grpSpPr>
            <a:xfrm>
              <a:off x="634265" y="1226457"/>
              <a:ext cx="2337903" cy="3303996"/>
              <a:chOff x="640127" y="1226457"/>
              <a:chExt cx="2337903" cy="3303996"/>
            </a:xfrm>
            <a:grpFill/>
          </p:grpSpPr>
          <p:sp>
            <p:nvSpPr>
              <p:cNvPr id="99" name="Rettangolo 45">
                <a:extLst>
                  <a:ext uri="{FF2B5EF4-FFF2-40B4-BE49-F238E27FC236}">
                    <a16:creationId xmlns:a16="http://schemas.microsoft.com/office/drawing/2014/main" id="{5B113711-F362-7648-1294-AB661C143427}"/>
                  </a:ext>
                </a:extLst>
              </p:cNvPr>
              <p:cNvSpPr/>
              <p:nvPr/>
            </p:nvSpPr>
            <p:spPr>
              <a:xfrm>
                <a:off x="640127" y="1226457"/>
                <a:ext cx="2336800" cy="38726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b="1" dirty="0">
                    <a:solidFill>
                      <a:schemeClr val="bg1"/>
                    </a:solidFill>
                  </a:rPr>
                  <a:t>C code generation</a:t>
                </a:r>
              </a:p>
            </p:txBody>
          </p:sp>
          <p:sp>
            <p:nvSpPr>
              <p:cNvPr id="100" name="Rettangolo 43">
                <a:extLst>
                  <a:ext uri="{FF2B5EF4-FFF2-40B4-BE49-F238E27FC236}">
                    <a16:creationId xmlns:a16="http://schemas.microsoft.com/office/drawing/2014/main" id="{D2480E25-6F11-5C05-94ED-B604EFB22C5C}"/>
                  </a:ext>
                </a:extLst>
              </p:cNvPr>
              <p:cNvSpPr/>
              <p:nvPr/>
            </p:nvSpPr>
            <p:spPr>
              <a:xfrm>
                <a:off x="641230" y="1623696"/>
                <a:ext cx="2336800" cy="2906757"/>
              </a:xfrm>
              <a:prstGeom prst="rect">
                <a:avLst/>
              </a:prstGeom>
              <a:grpFill/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96" name="Gruppo 46">
              <a:extLst>
                <a:ext uri="{FF2B5EF4-FFF2-40B4-BE49-F238E27FC236}">
                  <a16:creationId xmlns:a16="http://schemas.microsoft.com/office/drawing/2014/main" id="{5B5AD7CF-0828-5A17-E843-6003983BD069}"/>
                </a:ext>
              </a:extLst>
            </p:cNvPr>
            <p:cNvGrpSpPr/>
            <p:nvPr/>
          </p:nvGrpSpPr>
          <p:grpSpPr>
            <a:xfrm>
              <a:off x="536309" y="1155000"/>
              <a:ext cx="2340121" cy="3299253"/>
              <a:chOff x="536309" y="1155000"/>
              <a:chExt cx="2340121" cy="3299253"/>
            </a:xfrm>
            <a:grpFill/>
          </p:grpSpPr>
          <p:sp>
            <p:nvSpPr>
              <p:cNvPr id="97" name="Rettangolo 42">
                <a:extLst>
                  <a:ext uri="{FF2B5EF4-FFF2-40B4-BE49-F238E27FC236}">
                    <a16:creationId xmlns:a16="http://schemas.microsoft.com/office/drawing/2014/main" id="{2AEC4421-9B2A-9F4E-3B0C-30B4C1C60791}"/>
                  </a:ext>
                </a:extLst>
              </p:cNvPr>
              <p:cNvSpPr/>
              <p:nvPr/>
            </p:nvSpPr>
            <p:spPr>
              <a:xfrm>
                <a:off x="539630" y="1547496"/>
                <a:ext cx="2336800" cy="2906757"/>
              </a:xfrm>
              <a:prstGeom prst="rect">
                <a:avLst/>
              </a:prstGeom>
              <a:grpFill/>
              <a:ln w="25400">
                <a:solidFill>
                  <a:srgbClr val="01648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8" name="Rettangolo 44">
                <a:extLst>
                  <a:ext uri="{FF2B5EF4-FFF2-40B4-BE49-F238E27FC236}">
                    <a16:creationId xmlns:a16="http://schemas.microsoft.com/office/drawing/2014/main" id="{A79D3095-CA7D-3175-EF06-55B4B08CDCAA}"/>
                  </a:ext>
                </a:extLst>
              </p:cNvPr>
              <p:cNvSpPr/>
              <p:nvPr/>
            </p:nvSpPr>
            <p:spPr>
              <a:xfrm>
                <a:off x="536309" y="1155000"/>
                <a:ext cx="2336800" cy="387260"/>
              </a:xfrm>
              <a:prstGeom prst="rect">
                <a:avLst/>
              </a:prstGeom>
              <a:solidFill>
                <a:srgbClr val="01648B"/>
              </a:solidFill>
              <a:ln w="25400">
                <a:solidFill>
                  <a:srgbClr val="01648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lnSpc>
                    <a:spcPct val="125000"/>
                  </a:lnSpc>
                </a:pPr>
                <a:r>
                  <a:rPr lang="en-US" sz="1200" b="1" dirty="0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Montserrat"/>
                  </a:rPr>
                  <a:t>C/C++ code generation</a:t>
                </a:r>
              </a:p>
            </p:txBody>
          </p:sp>
        </p:grp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A0A7CC94-119A-41E6-AC53-371766DB37F1}"/>
              </a:ext>
            </a:extLst>
          </p:cNvPr>
          <p:cNvSpPr/>
          <p:nvPr/>
        </p:nvSpPr>
        <p:spPr>
          <a:xfrm>
            <a:off x="412303" y="1297011"/>
            <a:ext cx="8058944" cy="374768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12" name="Gruppo 25">
            <a:extLst>
              <a:ext uri="{FF2B5EF4-FFF2-40B4-BE49-F238E27FC236}">
                <a16:creationId xmlns:a16="http://schemas.microsoft.com/office/drawing/2014/main" id="{FE91C140-6F62-6142-73FC-D85C64B4C577}"/>
              </a:ext>
            </a:extLst>
          </p:cNvPr>
          <p:cNvGrpSpPr/>
          <p:nvPr/>
        </p:nvGrpSpPr>
        <p:grpSpPr>
          <a:xfrm>
            <a:off x="1021775" y="1858774"/>
            <a:ext cx="654971" cy="637722"/>
            <a:chOff x="4565258" y="2650034"/>
            <a:chExt cx="595236" cy="607513"/>
          </a:xfrm>
        </p:grpSpPr>
        <p:pic>
          <p:nvPicPr>
            <p:cNvPr id="13" name="Immagine 23">
              <a:extLst>
                <a:ext uri="{FF2B5EF4-FFF2-40B4-BE49-F238E27FC236}">
                  <a16:creationId xmlns:a16="http://schemas.microsoft.com/office/drawing/2014/main" id="{7B40F58B-3A24-F63E-D3EF-95ABEE75F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5258" y="2662311"/>
              <a:ext cx="595236" cy="595236"/>
            </a:xfrm>
            <a:prstGeom prst="rect">
              <a:avLst/>
            </a:prstGeom>
          </p:spPr>
        </p:pic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AA3975F5-0415-B8CB-AE99-958F998F0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3291" y="2650034"/>
              <a:ext cx="180652" cy="203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uppo 29">
            <a:extLst>
              <a:ext uri="{FF2B5EF4-FFF2-40B4-BE49-F238E27FC236}">
                <a16:creationId xmlns:a16="http://schemas.microsoft.com/office/drawing/2014/main" id="{4C5E2C77-DB91-9245-6AB4-5100B1939674}"/>
              </a:ext>
            </a:extLst>
          </p:cNvPr>
          <p:cNvGrpSpPr/>
          <p:nvPr/>
        </p:nvGrpSpPr>
        <p:grpSpPr>
          <a:xfrm>
            <a:off x="1596604" y="1871660"/>
            <a:ext cx="654971" cy="624835"/>
            <a:chOff x="5325643" y="2656172"/>
            <a:chExt cx="595236" cy="607513"/>
          </a:xfrm>
        </p:grpSpPr>
        <p:pic>
          <p:nvPicPr>
            <p:cNvPr id="16" name="Immagine 27">
              <a:extLst>
                <a:ext uri="{FF2B5EF4-FFF2-40B4-BE49-F238E27FC236}">
                  <a16:creationId xmlns:a16="http://schemas.microsoft.com/office/drawing/2014/main" id="{DD35859A-2101-E4F7-A2A7-6CAB5DE84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25643" y="2668449"/>
              <a:ext cx="595236" cy="595236"/>
            </a:xfrm>
            <a:prstGeom prst="rect">
              <a:avLst/>
            </a:prstGeom>
          </p:spPr>
        </p:pic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179B22DC-3FA3-27F3-10E6-D42CA07EA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676" y="2656172"/>
              <a:ext cx="180652" cy="203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5" name="Gruppo 6">
            <a:extLst>
              <a:ext uri="{FF2B5EF4-FFF2-40B4-BE49-F238E27FC236}">
                <a16:creationId xmlns:a16="http://schemas.microsoft.com/office/drawing/2014/main" id="{7B36030C-AE5A-818F-1F25-685D15F6815E}"/>
              </a:ext>
            </a:extLst>
          </p:cNvPr>
          <p:cNvGrpSpPr/>
          <p:nvPr/>
        </p:nvGrpSpPr>
        <p:grpSpPr>
          <a:xfrm>
            <a:off x="8453832" y="1989458"/>
            <a:ext cx="791565" cy="765904"/>
            <a:chOff x="5187167" y="2409458"/>
            <a:chExt cx="908833" cy="908833"/>
          </a:xfrm>
        </p:grpSpPr>
        <p:pic>
          <p:nvPicPr>
            <p:cNvPr id="86" name="Immagine 3">
              <a:extLst>
                <a:ext uri="{FF2B5EF4-FFF2-40B4-BE49-F238E27FC236}">
                  <a16:creationId xmlns:a16="http://schemas.microsoft.com/office/drawing/2014/main" id="{2F91479A-EF1D-4B1F-4C79-603484FD2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7167" y="2409458"/>
              <a:ext cx="908833" cy="908833"/>
            </a:xfrm>
            <a:prstGeom prst="rect">
              <a:avLst/>
            </a:prstGeom>
          </p:spPr>
        </p:pic>
        <p:pic>
          <p:nvPicPr>
            <p:cNvPr id="87" name="Picture 50">
              <a:extLst>
                <a:ext uri="{FF2B5EF4-FFF2-40B4-BE49-F238E27FC236}">
                  <a16:creationId xmlns:a16="http://schemas.microsoft.com/office/drawing/2014/main" id="{488361B5-03D3-A7DD-90C4-3A2111C72D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7167" y="2409458"/>
              <a:ext cx="349167" cy="313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8" name="Immagine 87">
            <a:extLst>
              <a:ext uri="{FF2B5EF4-FFF2-40B4-BE49-F238E27FC236}">
                <a16:creationId xmlns:a16="http://schemas.microsoft.com/office/drawing/2014/main" id="{FB9D0083-09D4-63CF-FFF8-D12DDD4C75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694" y="2028192"/>
            <a:ext cx="656540" cy="656540"/>
          </a:xfrm>
          <a:prstGeom prst="rect">
            <a:avLst/>
          </a:prstGeom>
        </p:spPr>
      </p:pic>
      <p:pic>
        <p:nvPicPr>
          <p:cNvPr id="89" name="Immagine 88">
            <a:extLst>
              <a:ext uri="{FF2B5EF4-FFF2-40B4-BE49-F238E27FC236}">
                <a16:creationId xmlns:a16="http://schemas.microsoft.com/office/drawing/2014/main" id="{9CC46E6A-7320-5EBF-3201-9310F0F887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3353" y="3113767"/>
            <a:ext cx="612208" cy="612208"/>
          </a:xfrm>
          <a:prstGeom prst="rect">
            <a:avLst/>
          </a:prstGeom>
        </p:spPr>
      </p:pic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57592DBA-1267-2E39-B713-80FA74E8F66F}"/>
              </a:ext>
            </a:extLst>
          </p:cNvPr>
          <p:cNvSpPr txBox="1"/>
          <p:nvPr/>
        </p:nvSpPr>
        <p:spPr>
          <a:xfrm>
            <a:off x="841383" y="2518027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Generated</a:t>
            </a:r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C/C++</a:t>
            </a:r>
            <a:b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sources and </a:t>
            </a:r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headers</a:t>
            </a:r>
            <a:endParaRPr lang="it-IT" sz="1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E0891CF-6C76-8A42-8C0D-C9317319AE22}"/>
              </a:ext>
            </a:extLst>
          </p:cNvPr>
          <p:cNvSpPr txBox="1"/>
          <p:nvPr/>
        </p:nvSpPr>
        <p:spPr>
          <a:xfrm>
            <a:off x="835850" y="3759507"/>
            <a:ext cx="167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Codegen</a:t>
            </a:r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support files</a:t>
            </a:r>
            <a:b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</a:t>
            </a:r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buildInfo</a:t>
            </a:r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</a:t>
            </a:r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codeInfo</a:t>
            </a:r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E25C1F17-4EAF-DA9E-EEFE-6A765364AD9C}"/>
              </a:ext>
            </a:extLst>
          </p:cNvPr>
          <p:cNvSpPr txBox="1"/>
          <p:nvPr/>
        </p:nvSpPr>
        <p:spPr>
          <a:xfrm>
            <a:off x="8161930" y="2854228"/>
            <a:ext cx="1375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Drop-in MATLAB </a:t>
            </a:r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function</a:t>
            </a:r>
            <a:endParaRPr lang="it-IT" sz="1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76EE3E52-59DB-3BF4-120D-DCAC38929B4E}"/>
              </a:ext>
            </a:extLst>
          </p:cNvPr>
          <p:cNvSpPr txBox="1"/>
          <p:nvPr/>
        </p:nvSpPr>
        <p:spPr>
          <a:xfrm>
            <a:off x="9774537" y="2838280"/>
            <a:ext cx="1375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Drop-in </a:t>
            </a:r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Simulink</a:t>
            </a:r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Block Library</a:t>
            </a:r>
          </a:p>
        </p:txBody>
      </p:sp>
      <p:grpSp>
        <p:nvGrpSpPr>
          <p:cNvPr id="120" name="Gruppo 119">
            <a:extLst>
              <a:ext uri="{FF2B5EF4-FFF2-40B4-BE49-F238E27FC236}">
                <a16:creationId xmlns:a16="http://schemas.microsoft.com/office/drawing/2014/main" id="{91D17CD2-85DD-8BF2-846B-3E36C74801C0}"/>
              </a:ext>
            </a:extLst>
          </p:cNvPr>
          <p:cNvGrpSpPr/>
          <p:nvPr/>
        </p:nvGrpSpPr>
        <p:grpSpPr>
          <a:xfrm>
            <a:off x="7086713" y="1143891"/>
            <a:ext cx="1053592" cy="636350"/>
            <a:chOff x="6233602" y="713245"/>
            <a:chExt cx="1345723" cy="81279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B14951E-B170-83BC-4F43-B9A99C6D8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33602" y="713245"/>
              <a:ext cx="1345723" cy="812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Immagine 110">
              <a:extLst>
                <a:ext uri="{FF2B5EF4-FFF2-40B4-BE49-F238E27FC236}">
                  <a16:creationId xmlns:a16="http://schemas.microsoft.com/office/drawing/2014/main" id="{8F784528-863C-658B-7115-3C75933E8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59751" y="728069"/>
              <a:ext cx="1086221" cy="702146"/>
            </a:xfrm>
            <a:prstGeom prst="rect">
              <a:avLst/>
            </a:prstGeom>
          </p:spPr>
        </p:pic>
      </p:grpSp>
      <p:sp>
        <p:nvSpPr>
          <p:cNvPr id="3" name="Rettangolo 2">
            <a:extLst>
              <a:ext uri="{FF2B5EF4-FFF2-40B4-BE49-F238E27FC236}">
                <a16:creationId xmlns:a16="http://schemas.microsoft.com/office/drawing/2014/main" id="{6F9BE0A2-97E5-895D-9AD7-DEC660FA30FE}"/>
              </a:ext>
            </a:extLst>
          </p:cNvPr>
          <p:cNvSpPr/>
          <p:nvPr/>
        </p:nvSpPr>
        <p:spPr>
          <a:xfrm>
            <a:off x="534353" y="1069110"/>
            <a:ext cx="11472519" cy="57888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3" name="Gruppo 61">
            <a:extLst>
              <a:ext uri="{FF2B5EF4-FFF2-40B4-BE49-F238E27FC236}">
                <a16:creationId xmlns:a16="http://schemas.microsoft.com/office/drawing/2014/main" id="{B31491D1-B9BE-901D-C6B9-1E0B5A4C3443}"/>
              </a:ext>
            </a:extLst>
          </p:cNvPr>
          <p:cNvGrpSpPr/>
          <p:nvPr/>
        </p:nvGrpSpPr>
        <p:grpSpPr>
          <a:xfrm>
            <a:off x="536408" y="4931380"/>
            <a:ext cx="2359577" cy="1707694"/>
            <a:chOff x="536309" y="1155000"/>
            <a:chExt cx="2435859" cy="1583015"/>
          </a:xfrm>
          <a:solidFill>
            <a:schemeClr val="bg1"/>
          </a:solidFill>
        </p:grpSpPr>
        <p:grpSp>
          <p:nvGrpSpPr>
            <p:cNvPr id="104" name="Gruppo 60">
              <a:extLst>
                <a:ext uri="{FF2B5EF4-FFF2-40B4-BE49-F238E27FC236}">
                  <a16:creationId xmlns:a16="http://schemas.microsoft.com/office/drawing/2014/main" id="{A6555CE1-CE53-8865-2CFC-3DC87F90DDB6}"/>
                </a:ext>
              </a:extLst>
            </p:cNvPr>
            <p:cNvGrpSpPr/>
            <p:nvPr/>
          </p:nvGrpSpPr>
          <p:grpSpPr>
            <a:xfrm>
              <a:off x="634265" y="1226457"/>
              <a:ext cx="2337903" cy="1511558"/>
              <a:chOff x="640127" y="1226457"/>
              <a:chExt cx="2337903" cy="1511558"/>
            </a:xfrm>
            <a:grpFill/>
          </p:grpSpPr>
          <p:sp>
            <p:nvSpPr>
              <p:cNvPr id="108" name="Rettangolo 45">
                <a:extLst>
                  <a:ext uri="{FF2B5EF4-FFF2-40B4-BE49-F238E27FC236}">
                    <a16:creationId xmlns:a16="http://schemas.microsoft.com/office/drawing/2014/main" id="{1B129E4C-A623-6295-67AF-14AE4135F50E}"/>
                  </a:ext>
                </a:extLst>
              </p:cNvPr>
              <p:cNvSpPr/>
              <p:nvPr/>
            </p:nvSpPr>
            <p:spPr>
              <a:xfrm>
                <a:off x="640127" y="1226457"/>
                <a:ext cx="2336800" cy="38726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b="1" dirty="0">
                    <a:solidFill>
                      <a:schemeClr val="bg1"/>
                    </a:solidFill>
                  </a:rPr>
                  <a:t>C code generation</a:t>
                </a:r>
              </a:p>
            </p:txBody>
          </p:sp>
          <p:sp>
            <p:nvSpPr>
              <p:cNvPr id="109" name="Rettangolo 43">
                <a:extLst>
                  <a:ext uri="{FF2B5EF4-FFF2-40B4-BE49-F238E27FC236}">
                    <a16:creationId xmlns:a16="http://schemas.microsoft.com/office/drawing/2014/main" id="{850D5319-847C-B947-3C4D-4285C5C3F12E}"/>
                  </a:ext>
                </a:extLst>
              </p:cNvPr>
              <p:cNvSpPr/>
              <p:nvPr/>
            </p:nvSpPr>
            <p:spPr>
              <a:xfrm>
                <a:off x="641230" y="1623697"/>
                <a:ext cx="2336800" cy="1114318"/>
              </a:xfrm>
              <a:prstGeom prst="rect">
                <a:avLst/>
              </a:prstGeom>
              <a:grpFill/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05" name="Gruppo 46">
              <a:extLst>
                <a:ext uri="{FF2B5EF4-FFF2-40B4-BE49-F238E27FC236}">
                  <a16:creationId xmlns:a16="http://schemas.microsoft.com/office/drawing/2014/main" id="{E19BDC98-4AF5-0AD3-4221-6A4FD41B7FB8}"/>
                </a:ext>
              </a:extLst>
            </p:cNvPr>
            <p:cNvGrpSpPr/>
            <p:nvPr/>
          </p:nvGrpSpPr>
          <p:grpSpPr>
            <a:xfrm>
              <a:off x="536309" y="1155000"/>
              <a:ext cx="2340121" cy="1506815"/>
              <a:chOff x="536309" y="1155000"/>
              <a:chExt cx="2340121" cy="1506815"/>
            </a:xfrm>
            <a:grpFill/>
          </p:grpSpPr>
          <p:sp>
            <p:nvSpPr>
              <p:cNvPr id="106" name="Rettangolo 42">
                <a:extLst>
                  <a:ext uri="{FF2B5EF4-FFF2-40B4-BE49-F238E27FC236}">
                    <a16:creationId xmlns:a16="http://schemas.microsoft.com/office/drawing/2014/main" id="{4C97312C-7E79-40BA-2FB0-194BBBF6A638}"/>
                  </a:ext>
                </a:extLst>
              </p:cNvPr>
              <p:cNvSpPr/>
              <p:nvPr/>
            </p:nvSpPr>
            <p:spPr>
              <a:xfrm>
                <a:off x="539630" y="1547497"/>
                <a:ext cx="2336800" cy="1114318"/>
              </a:xfrm>
              <a:prstGeom prst="rect">
                <a:avLst/>
              </a:prstGeom>
              <a:grpFill/>
              <a:ln w="25400">
                <a:solidFill>
                  <a:srgbClr val="01648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7" name="Rettangolo 44">
                <a:extLst>
                  <a:ext uri="{FF2B5EF4-FFF2-40B4-BE49-F238E27FC236}">
                    <a16:creationId xmlns:a16="http://schemas.microsoft.com/office/drawing/2014/main" id="{A84F83CA-5ECF-C11D-7190-8A22A5384C97}"/>
                  </a:ext>
                </a:extLst>
              </p:cNvPr>
              <p:cNvSpPr/>
              <p:nvPr/>
            </p:nvSpPr>
            <p:spPr>
              <a:xfrm>
                <a:off x="536309" y="1155000"/>
                <a:ext cx="2336800" cy="387260"/>
              </a:xfrm>
              <a:prstGeom prst="rect">
                <a:avLst/>
              </a:prstGeom>
              <a:solidFill>
                <a:srgbClr val="01648B"/>
              </a:solidFill>
              <a:ln w="25400">
                <a:solidFill>
                  <a:srgbClr val="01648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lnSpc>
                    <a:spcPct val="125000"/>
                  </a:lnSpc>
                </a:pPr>
                <a:r>
                  <a:rPr lang="en-US" sz="1200" b="1" dirty="0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Montserrat"/>
                  </a:rPr>
                  <a:t>Vendor-specific</a:t>
                </a:r>
              </a:p>
            </p:txBody>
          </p:sp>
        </p:grpSp>
      </p:grpSp>
      <p:grpSp>
        <p:nvGrpSpPr>
          <p:cNvPr id="19" name="Gruppo 25">
            <a:extLst>
              <a:ext uri="{FF2B5EF4-FFF2-40B4-BE49-F238E27FC236}">
                <a16:creationId xmlns:a16="http://schemas.microsoft.com/office/drawing/2014/main" id="{4AD1F42D-9965-BE90-E049-CBB0114B4B22}"/>
              </a:ext>
            </a:extLst>
          </p:cNvPr>
          <p:cNvGrpSpPr/>
          <p:nvPr/>
        </p:nvGrpSpPr>
        <p:grpSpPr>
          <a:xfrm>
            <a:off x="1062828" y="5492086"/>
            <a:ext cx="656590" cy="606937"/>
            <a:chOff x="4565258" y="2650034"/>
            <a:chExt cx="595236" cy="607513"/>
          </a:xfrm>
        </p:grpSpPr>
        <p:pic>
          <p:nvPicPr>
            <p:cNvPr id="74" name="Immagine 23">
              <a:extLst>
                <a:ext uri="{FF2B5EF4-FFF2-40B4-BE49-F238E27FC236}">
                  <a16:creationId xmlns:a16="http://schemas.microsoft.com/office/drawing/2014/main" id="{185156AB-26BB-DF66-0690-8E4205971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5258" y="2662311"/>
              <a:ext cx="595236" cy="595236"/>
            </a:xfrm>
            <a:prstGeom prst="rect">
              <a:avLst/>
            </a:prstGeom>
          </p:spPr>
        </p:pic>
        <p:pic>
          <p:nvPicPr>
            <p:cNvPr id="75" name="Picture 8">
              <a:extLst>
                <a:ext uri="{FF2B5EF4-FFF2-40B4-BE49-F238E27FC236}">
                  <a16:creationId xmlns:a16="http://schemas.microsoft.com/office/drawing/2014/main" id="{A09469ED-C3CE-8882-8D12-BB27F65D0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3291" y="2650034"/>
              <a:ext cx="180652" cy="203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uppo 29">
            <a:extLst>
              <a:ext uri="{FF2B5EF4-FFF2-40B4-BE49-F238E27FC236}">
                <a16:creationId xmlns:a16="http://schemas.microsoft.com/office/drawing/2014/main" id="{4BFC3059-2EA0-57D6-B53F-DA0AEF44C179}"/>
              </a:ext>
            </a:extLst>
          </p:cNvPr>
          <p:cNvGrpSpPr/>
          <p:nvPr/>
        </p:nvGrpSpPr>
        <p:grpSpPr>
          <a:xfrm>
            <a:off x="1664859" y="5492086"/>
            <a:ext cx="636210" cy="606937"/>
            <a:chOff x="5325643" y="2656172"/>
            <a:chExt cx="595236" cy="607513"/>
          </a:xfrm>
        </p:grpSpPr>
        <p:pic>
          <p:nvPicPr>
            <p:cNvPr id="77" name="Immagine 27">
              <a:extLst>
                <a:ext uri="{FF2B5EF4-FFF2-40B4-BE49-F238E27FC236}">
                  <a16:creationId xmlns:a16="http://schemas.microsoft.com/office/drawing/2014/main" id="{B9553536-988C-8996-15EA-43EF0C247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25643" y="2668449"/>
              <a:ext cx="595236" cy="595236"/>
            </a:xfrm>
            <a:prstGeom prst="rect">
              <a:avLst/>
            </a:prstGeom>
          </p:spPr>
        </p:pic>
        <p:pic>
          <p:nvPicPr>
            <p:cNvPr id="78" name="Picture 8">
              <a:extLst>
                <a:ext uri="{FF2B5EF4-FFF2-40B4-BE49-F238E27FC236}">
                  <a16:creationId xmlns:a16="http://schemas.microsoft.com/office/drawing/2014/main" id="{919E2798-7A53-5CE2-453A-19EF9CF46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676" y="2656172"/>
              <a:ext cx="180652" cy="203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5A007C45-9AB7-AA01-3BA6-0A816792A66B}"/>
              </a:ext>
            </a:extLst>
          </p:cNvPr>
          <p:cNvSpPr txBox="1"/>
          <p:nvPr/>
        </p:nvSpPr>
        <p:spPr>
          <a:xfrm>
            <a:off x="582714" y="6169125"/>
            <a:ext cx="2266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Board Support Package (BSP)</a:t>
            </a:r>
          </a:p>
        </p:txBody>
      </p:sp>
      <p:grpSp>
        <p:nvGrpSpPr>
          <p:cNvPr id="2074" name="Gruppo 2073">
            <a:extLst>
              <a:ext uri="{FF2B5EF4-FFF2-40B4-BE49-F238E27FC236}">
                <a16:creationId xmlns:a16="http://schemas.microsoft.com/office/drawing/2014/main" id="{191295CB-CE80-4534-C49B-0A8A695D8739}"/>
              </a:ext>
            </a:extLst>
          </p:cNvPr>
          <p:cNvGrpSpPr/>
          <p:nvPr/>
        </p:nvGrpSpPr>
        <p:grpSpPr>
          <a:xfrm>
            <a:off x="7205970" y="4159142"/>
            <a:ext cx="4800902" cy="2452053"/>
            <a:chOff x="6913698" y="4253160"/>
            <a:chExt cx="4800902" cy="2452053"/>
          </a:xfrm>
        </p:grpSpPr>
        <p:grpSp>
          <p:nvGrpSpPr>
            <p:cNvPr id="79" name="Gruppo 25">
              <a:extLst>
                <a:ext uri="{FF2B5EF4-FFF2-40B4-BE49-F238E27FC236}">
                  <a16:creationId xmlns:a16="http://schemas.microsoft.com/office/drawing/2014/main" id="{B4041C44-9FCE-0B77-0F06-91B0FE5305D5}"/>
                </a:ext>
              </a:extLst>
            </p:cNvPr>
            <p:cNvGrpSpPr/>
            <p:nvPr/>
          </p:nvGrpSpPr>
          <p:grpSpPr>
            <a:xfrm>
              <a:off x="8428864" y="5041284"/>
              <a:ext cx="821403" cy="759287"/>
              <a:chOff x="4565258" y="2650034"/>
              <a:chExt cx="595236" cy="607513"/>
            </a:xfrm>
          </p:grpSpPr>
          <p:pic>
            <p:nvPicPr>
              <p:cNvPr id="80" name="Immagine 23">
                <a:extLst>
                  <a:ext uri="{FF2B5EF4-FFF2-40B4-BE49-F238E27FC236}">
                    <a16:creationId xmlns:a16="http://schemas.microsoft.com/office/drawing/2014/main" id="{CFB63BEA-2CA2-753E-D01C-52D7308B2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5258" y="2662311"/>
                <a:ext cx="595236" cy="595236"/>
              </a:xfrm>
              <a:prstGeom prst="rect">
                <a:avLst/>
              </a:prstGeom>
            </p:spPr>
          </p:pic>
          <p:pic>
            <p:nvPicPr>
              <p:cNvPr id="81" name="Picture 8">
                <a:extLst>
                  <a:ext uri="{FF2B5EF4-FFF2-40B4-BE49-F238E27FC236}">
                    <a16:creationId xmlns:a16="http://schemas.microsoft.com/office/drawing/2014/main" id="{E1D4B099-5812-ECA6-53DF-667ED5AFE1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3291" y="2650034"/>
                <a:ext cx="180652" cy="203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2" name="Gruppo 29">
              <a:extLst>
                <a:ext uri="{FF2B5EF4-FFF2-40B4-BE49-F238E27FC236}">
                  <a16:creationId xmlns:a16="http://schemas.microsoft.com/office/drawing/2014/main" id="{DDB47454-344D-5AF8-336A-A41204C86176}"/>
                </a:ext>
              </a:extLst>
            </p:cNvPr>
            <p:cNvGrpSpPr/>
            <p:nvPr/>
          </p:nvGrpSpPr>
          <p:grpSpPr>
            <a:xfrm>
              <a:off x="9311733" y="5041284"/>
              <a:ext cx="779824" cy="743943"/>
              <a:chOff x="5325643" y="2656172"/>
              <a:chExt cx="595236" cy="607513"/>
            </a:xfrm>
          </p:grpSpPr>
          <p:pic>
            <p:nvPicPr>
              <p:cNvPr id="83" name="Immagine 27">
                <a:extLst>
                  <a:ext uri="{FF2B5EF4-FFF2-40B4-BE49-F238E27FC236}">
                    <a16:creationId xmlns:a16="http://schemas.microsoft.com/office/drawing/2014/main" id="{936C7117-CC5D-AA57-9D15-DDE60DA8D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25643" y="2668449"/>
                <a:ext cx="595236" cy="595236"/>
              </a:xfrm>
              <a:prstGeom prst="rect">
                <a:avLst/>
              </a:prstGeom>
            </p:spPr>
          </p:pic>
          <p:pic>
            <p:nvPicPr>
              <p:cNvPr id="84" name="Picture 8">
                <a:extLst>
                  <a:ext uri="{FF2B5EF4-FFF2-40B4-BE49-F238E27FC236}">
                    <a16:creationId xmlns:a16="http://schemas.microsoft.com/office/drawing/2014/main" id="{8F256D27-DAE3-B897-73CC-621C5C8703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3676" y="2656172"/>
                <a:ext cx="180652" cy="203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1" name="Gruppo 61">
              <a:extLst>
                <a:ext uri="{FF2B5EF4-FFF2-40B4-BE49-F238E27FC236}">
                  <a16:creationId xmlns:a16="http://schemas.microsoft.com/office/drawing/2014/main" id="{D3842209-CC85-9485-3831-6093F4D00215}"/>
                </a:ext>
              </a:extLst>
            </p:cNvPr>
            <p:cNvGrpSpPr/>
            <p:nvPr/>
          </p:nvGrpSpPr>
          <p:grpSpPr>
            <a:xfrm>
              <a:off x="7161189" y="4584038"/>
              <a:ext cx="4411702" cy="2121175"/>
              <a:chOff x="536308" y="1155000"/>
              <a:chExt cx="4554327" cy="1966308"/>
            </a:xfrm>
            <a:solidFill>
              <a:schemeClr val="bg1"/>
            </a:solidFill>
          </p:grpSpPr>
          <p:grpSp>
            <p:nvGrpSpPr>
              <p:cNvPr id="122" name="Gruppo 60">
                <a:extLst>
                  <a:ext uri="{FF2B5EF4-FFF2-40B4-BE49-F238E27FC236}">
                    <a16:creationId xmlns:a16="http://schemas.microsoft.com/office/drawing/2014/main" id="{71E7177A-FBD4-F48C-37DB-C672B0495E95}"/>
                  </a:ext>
                </a:extLst>
              </p:cNvPr>
              <p:cNvGrpSpPr/>
              <p:nvPr/>
            </p:nvGrpSpPr>
            <p:grpSpPr>
              <a:xfrm>
                <a:off x="634265" y="1226457"/>
                <a:ext cx="4456370" cy="1894851"/>
                <a:chOff x="640127" y="1226457"/>
                <a:chExt cx="4456370" cy="1894851"/>
              </a:xfrm>
              <a:grpFill/>
            </p:grpSpPr>
            <p:sp>
              <p:nvSpPr>
                <p:cNvPr id="126" name="Rettangolo 45">
                  <a:extLst>
                    <a:ext uri="{FF2B5EF4-FFF2-40B4-BE49-F238E27FC236}">
                      <a16:creationId xmlns:a16="http://schemas.microsoft.com/office/drawing/2014/main" id="{FED6A48C-4DA4-6D6A-8804-4BD3CF408E8A}"/>
                    </a:ext>
                  </a:extLst>
                </p:cNvPr>
                <p:cNvSpPr/>
                <p:nvPr/>
              </p:nvSpPr>
              <p:spPr>
                <a:xfrm>
                  <a:off x="640127" y="1226457"/>
                  <a:ext cx="4455267" cy="38726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b="1" dirty="0">
                      <a:solidFill>
                        <a:schemeClr val="bg1"/>
                      </a:solidFill>
                    </a:rPr>
                    <a:t>C code generation</a:t>
                  </a:r>
                </a:p>
              </p:txBody>
            </p:sp>
            <p:sp>
              <p:nvSpPr>
                <p:cNvPr id="127" name="Rettangolo 43">
                  <a:extLst>
                    <a:ext uri="{FF2B5EF4-FFF2-40B4-BE49-F238E27FC236}">
                      <a16:creationId xmlns:a16="http://schemas.microsoft.com/office/drawing/2014/main" id="{F7E309CC-6112-B4CC-892F-0474B8223DF8}"/>
                    </a:ext>
                  </a:extLst>
                </p:cNvPr>
                <p:cNvSpPr/>
                <p:nvPr/>
              </p:nvSpPr>
              <p:spPr>
                <a:xfrm>
                  <a:off x="641230" y="1623696"/>
                  <a:ext cx="4455267" cy="1497612"/>
                </a:xfrm>
                <a:prstGeom prst="rect">
                  <a:avLst/>
                </a:prstGeom>
                <a:grpFill/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23" name="Gruppo 46">
                <a:extLst>
                  <a:ext uri="{FF2B5EF4-FFF2-40B4-BE49-F238E27FC236}">
                    <a16:creationId xmlns:a16="http://schemas.microsoft.com/office/drawing/2014/main" id="{FA1E6211-FAA9-856B-15F3-196C8F263BE1}"/>
                  </a:ext>
                </a:extLst>
              </p:cNvPr>
              <p:cNvGrpSpPr/>
              <p:nvPr/>
            </p:nvGrpSpPr>
            <p:grpSpPr>
              <a:xfrm>
                <a:off x="536308" y="1155000"/>
                <a:ext cx="4458587" cy="1890109"/>
                <a:chOff x="536308" y="1155000"/>
                <a:chExt cx="4458587" cy="1890109"/>
              </a:xfrm>
              <a:grpFill/>
            </p:grpSpPr>
            <p:sp>
              <p:nvSpPr>
                <p:cNvPr id="124" name="Rettangolo 42">
                  <a:extLst>
                    <a:ext uri="{FF2B5EF4-FFF2-40B4-BE49-F238E27FC236}">
                      <a16:creationId xmlns:a16="http://schemas.microsoft.com/office/drawing/2014/main" id="{1FE80C4B-8C04-3374-6DBE-A098DF9C7308}"/>
                    </a:ext>
                  </a:extLst>
                </p:cNvPr>
                <p:cNvSpPr/>
                <p:nvPr/>
              </p:nvSpPr>
              <p:spPr>
                <a:xfrm>
                  <a:off x="539629" y="1547496"/>
                  <a:ext cx="4455266" cy="1497613"/>
                </a:xfrm>
                <a:prstGeom prst="rect">
                  <a:avLst/>
                </a:prstGeom>
                <a:grpFill/>
                <a:ln w="25400">
                  <a:solidFill>
                    <a:srgbClr val="01648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5" name="Rettangolo 44">
                  <a:extLst>
                    <a:ext uri="{FF2B5EF4-FFF2-40B4-BE49-F238E27FC236}">
                      <a16:creationId xmlns:a16="http://schemas.microsoft.com/office/drawing/2014/main" id="{99B01BE6-54E0-E48B-9783-62910F5319CE}"/>
                    </a:ext>
                  </a:extLst>
                </p:cNvPr>
                <p:cNvSpPr/>
                <p:nvPr/>
              </p:nvSpPr>
              <p:spPr>
                <a:xfrm>
                  <a:off x="536308" y="1155000"/>
                  <a:ext cx="4455266" cy="387260"/>
                </a:xfrm>
                <a:prstGeom prst="rect">
                  <a:avLst/>
                </a:prstGeom>
                <a:solidFill>
                  <a:srgbClr val="01648B"/>
                </a:solidFill>
                <a:ln w="25400">
                  <a:solidFill>
                    <a:srgbClr val="01648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>
                    <a:lnSpc>
                      <a:spcPct val="125000"/>
                    </a:lnSpc>
                  </a:pPr>
                  <a:r>
                    <a:rPr lang="en-US" sz="1200" b="1" dirty="0">
                      <a:solidFill>
                        <a:schemeClr val="bg1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  <a:sym typeface="Montserrat"/>
                    </a:rPr>
                    <a:t>Board</a:t>
                  </a:r>
                </a:p>
              </p:txBody>
            </p:sp>
          </p:grpSp>
        </p:grpSp>
        <p:pic>
          <p:nvPicPr>
            <p:cNvPr id="110" name="Immagine 17">
              <a:extLst>
                <a:ext uri="{FF2B5EF4-FFF2-40B4-BE49-F238E27FC236}">
                  <a16:creationId xmlns:a16="http://schemas.microsoft.com/office/drawing/2014/main" id="{AF65786A-FF69-D95A-3E02-21BA88ED3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13698" y="4253160"/>
              <a:ext cx="998381" cy="811858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2055" name="Gruppo 2054">
              <a:extLst>
                <a:ext uri="{FF2B5EF4-FFF2-40B4-BE49-F238E27FC236}">
                  <a16:creationId xmlns:a16="http://schemas.microsoft.com/office/drawing/2014/main" id="{24A3A926-A4EA-44F0-E00C-468334ADA351}"/>
                </a:ext>
              </a:extLst>
            </p:cNvPr>
            <p:cNvGrpSpPr/>
            <p:nvPr/>
          </p:nvGrpSpPr>
          <p:grpSpPr>
            <a:xfrm>
              <a:off x="8666100" y="5226548"/>
              <a:ext cx="821404" cy="819865"/>
              <a:chOff x="8151879" y="5428599"/>
              <a:chExt cx="821404" cy="819865"/>
            </a:xfrm>
          </p:grpSpPr>
          <p:pic>
            <p:nvPicPr>
              <p:cNvPr id="2049" name="Immagine 33">
                <a:extLst>
                  <a:ext uri="{FF2B5EF4-FFF2-40B4-BE49-F238E27FC236}">
                    <a16:creationId xmlns:a16="http://schemas.microsoft.com/office/drawing/2014/main" id="{6DD9B4ED-6734-DBD5-A89A-A0A02D25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51879" y="5428599"/>
                <a:ext cx="821404" cy="819865"/>
              </a:xfrm>
              <a:prstGeom prst="rect">
                <a:avLst/>
              </a:prstGeom>
            </p:spPr>
          </p:pic>
          <p:sp>
            <p:nvSpPr>
              <p:cNvPr id="2054" name="CasellaDiTesto 2053">
                <a:extLst>
                  <a:ext uri="{FF2B5EF4-FFF2-40B4-BE49-F238E27FC236}">
                    <a16:creationId xmlns:a16="http://schemas.microsoft.com/office/drawing/2014/main" id="{8380D1BC-CD09-D67C-B9AB-1378987C9F5A}"/>
                  </a:ext>
                </a:extLst>
              </p:cNvPr>
              <p:cNvSpPr txBox="1"/>
              <p:nvPr/>
            </p:nvSpPr>
            <p:spPr>
              <a:xfrm>
                <a:off x="8406128" y="5662258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0</a:t>
                </a:r>
              </a:p>
            </p:txBody>
          </p:sp>
        </p:grpSp>
        <p:grpSp>
          <p:nvGrpSpPr>
            <p:cNvPr id="2057" name="Gruppo 2056">
              <a:extLst>
                <a:ext uri="{FF2B5EF4-FFF2-40B4-BE49-F238E27FC236}">
                  <a16:creationId xmlns:a16="http://schemas.microsoft.com/office/drawing/2014/main" id="{D7CFE714-D636-E530-E1B6-75DF59A042F0}"/>
                </a:ext>
              </a:extLst>
            </p:cNvPr>
            <p:cNvGrpSpPr/>
            <p:nvPr/>
          </p:nvGrpSpPr>
          <p:grpSpPr>
            <a:xfrm>
              <a:off x="10375151" y="5234940"/>
              <a:ext cx="821404" cy="819865"/>
              <a:chOff x="9711229" y="5436992"/>
              <a:chExt cx="821404" cy="819865"/>
            </a:xfrm>
          </p:grpSpPr>
          <p:pic>
            <p:nvPicPr>
              <p:cNvPr id="2053" name="Immagine 33">
                <a:extLst>
                  <a:ext uri="{FF2B5EF4-FFF2-40B4-BE49-F238E27FC236}">
                    <a16:creationId xmlns:a16="http://schemas.microsoft.com/office/drawing/2014/main" id="{C772A1D6-F9AF-CE8D-30F8-57FA846E7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11229" y="5436992"/>
                <a:ext cx="821404" cy="819865"/>
              </a:xfrm>
              <a:prstGeom prst="rect">
                <a:avLst/>
              </a:prstGeom>
            </p:spPr>
          </p:pic>
          <p:sp>
            <p:nvSpPr>
              <p:cNvPr id="2056" name="CasellaDiTesto 2055">
                <a:extLst>
                  <a:ext uri="{FF2B5EF4-FFF2-40B4-BE49-F238E27FC236}">
                    <a16:creationId xmlns:a16="http://schemas.microsoft.com/office/drawing/2014/main" id="{0942094E-CE92-CF5E-D4B4-E2657E5FEC55}"/>
                  </a:ext>
                </a:extLst>
              </p:cNvPr>
              <p:cNvSpPr txBox="1"/>
              <p:nvPr/>
            </p:nvSpPr>
            <p:spPr>
              <a:xfrm>
                <a:off x="9965478" y="56687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1</a:t>
                </a:r>
              </a:p>
            </p:txBody>
          </p:sp>
        </p:grpSp>
        <p:sp>
          <p:nvSpPr>
            <p:cNvPr id="2058" name="CasellaDiTesto 1023">
              <a:extLst>
                <a:ext uri="{FF2B5EF4-FFF2-40B4-BE49-F238E27FC236}">
                  <a16:creationId xmlns:a16="http://schemas.microsoft.com/office/drawing/2014/main" id="{6F5B1600-BC97-8E43-52C5-159700CDAE41}"/>
                </a:ext>
              </a:extLst>
            </p:cNvPr>
            <p:cNvSpPr txBox="1"/>
            <p:nvPr/>
          </p:nvSpPr>
          <p:spPr>
            <a:xfrm>
              <a:off x="8377593" y="6054805"/>
              <a:ext cx="13965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Host </a:t>
              </a:r>
              <a:r>
                <a:rPr lang="it-IT" sz="10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Communication</a:t>
              </a:r>
              <a:endParaRPr lang="it-IT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r>
                <a:rPr lang="it-IT" sz="1000" dirty="0" err="1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lwIP</a:t>
              </a:r>
              <a:r>
                <a:rPr lang="it-IT" sz="10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 Ethernet Stack</a:t>
              </a:r>
            </a:p>
          </p:txBody>
        </p:sp>
        <p:sp>
          <p:nvSpPr>
            <p:cNvPr id="2059" name="CasellaDiTesto 1024">
              <a:extLst>
                <a:ext uri="{FF2B5EF4-FFF2-40B4-BE49-F238E27FC236}">
                  <a16:creationId xmlns:a16="http://schemas.microsoft.com/office/drawing/2014/main" id="{414127F2-4B96-E7E8-5E52-E6B7DC0FABD7}"/>
                </a:ext>
              </a:extLst>
            </p:cNvPr>
            <p:cNvSpPr txBox="1"/>
            <p:nvPr/>
          </p:nvSpPr>
          <p:spPr>
            <a:xfrm>
              <a:off x="9857106" y="6092687"/>
              <a:ext cx="18574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MATLAB </a:t>
              </a:r>
              <a:r>
                <a:rPr lang="it-IT" sz="10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Function</a:t>
              </a:r>
              <a:endParaRPr lang="it-IT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60" name="CasellaDiTesto 1032">
              <a:extLst>
                <a:ext uri="{FF2B5EF4-FFF2-40B4-BE49-F238E27FC236}">
                  <a16:creationId xmlns:a16="http://schemas.microsoft.com/office/drawing/2014/main" id="{FE156131-2076-455D-6C22-20B830E6F464}"/>
                </a:ext>
              </a:extLst>
            </p:cNvPr>
            <p:cNvSpPr txBox="1"/>
            <p:nvPr/>
          </p:nvSpPr>
          <p:spPr>
            <a:xfrm>
              <a:off x="9487301" y="5255870"/>
              <a:ext cx="892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600" dirty="0"/>
                <a:t>SHARED MEMORY</a:t>
              </a:r>
            </a:p>
            <a:p>
              <a:pPr algn="ctr"/>
              <a:r>
                <a:rPr lang="it-IT" sz="600" dirty="0"/>
                <a:t>(OCM, DDR)</a:t>
              </a:r>
            </a:p>
          </p:txBody>
        </p:sp>
        <p:grpSp>
          <p:nvGrpSpPr>
            <p:cNvPr id="2061" name="Gruppo 1036">
              <a:extLst>
                <a:ext uri="{FF2B5EF4-FFF2-40B4-BE49-F238E27FC236}">
                  <a16:creationId xmlns:a16="http://schemas.microsoft.com/office/drawing/2014/main" id="{F2593939-D1D8-D62D-031D-8B8B9906D982}"/>
                </a:ext>
              </a:extLst>
            </p:cNvPr>
            <p:cNvGrpSpPr/>
            <p:nvPr/>
          </p:nvGrpSpPr>
          <p:grpSpPr>
            <a:xfrm>
              <a:off x="9543665" y="5541261"/>
              <a:ext cx="775324" cy="166570"/>
              <a:chOff x="6000560" y="3816214"/>
              <a:chExt cx="1364307" cy="253571"/>
            </a:xfrm>
          </p:grpSpPr>
          <p:sp>
            <p:nvSpPr>
              <p:cNvPr id="2062" name="Freccia giù 1034">
                <a:extLst>
                  <a:ext uri="{FF2B5EF4-FFF2-40B4-BE49-F238E27FC236}">
                    <a16:creationId xmlns:a16="http://schemas.microsoft.com/office/drawing/2014/main" id="{7470DB4F-44D4-E073-C5BA-2054B8A2064D}"/>
                  </a:ext>
                </a:extLst>
              </p:cNvPr>
              <p:cNvSpPr/>
              <p:nvPr/>
            </p:nvSpPr>
            <p:spPr>
              <a:xfrm rot="16200000">
                <a:off x="6769442" y="3474360"/>
                <a:ext cx="252622" cy="938228"/>
              </a:xfrm>
              <a:prstGeom prst="downArrow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63" name="Freccia giù 1035">
                <a:extLst>
                  <a:ext uri="{FF2B5EF4-FFF2-40B4-BE49-F238E27FC236}">
                    <a16:creationId xmlns:a16="http://schemas.microsoft.com/office/drawing/2014/main" id="{BBDB7AC0-FF59-43CC-67D3-D68E508A7D50}"/>
                  </a:ext>
                </a:extLst>
              </p:cNvPr>
              <p:cNvSpPr/>
              <p:nvPr/>
            </p:nvSpPr>
            <p:spPr>
              <a:xfrm rot="5400000">
                <a:off x="6343363" y="3473411"/>
                <a:ext cx="252622" cy="938228"/>
              </a:xfrm>
              <a:prstGeom prst="downArrow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2065" name="Immagine 2064">
              <a:extLst>
                <a:ext uri="{FF2B5EF4-FFF2-40B4-BE49-F238E27FC236}">
                  <a16:creationId xmlns:a16="http://schemas.microsoft.com/office/drawing/2014/main" id="{00B4CFBB-2D58-6E97-9A29-5F644EFE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61294" y="5215041"/>
              <a:ext cx="848895" cy="848895"/>
            </a:xfrm>
            <a:prstGeom prst="rect">
              <a:avLst/>
            </a:prstGeom>
          </p:spPr>
        </p:pic>
        <p:sp>
          <p:nvSpPr>
            <p:cNvPr id="2066" name="CasellaDiTesto 2065">
              <a:extLst>
                <a:ext uri="{FF2B5EF4-FFF2-40B4-BE49-F238E27FC236}">
                  <a16:creationId xmlns:a16="http://schemas.microsoft.com/office/drawing/2014/main" id="{EB46039C-7EAA-9EE1-AABE-B81FD5890FD2}"/>
                </a:ext>
              </a:extLst>
            </p:cNvPr>
            <p:cNvSpPr txBox="1"/>
            <p:nvPr/>
          </p:nvSpPr>
          <p:spPr>
            <a:xfrm>
              <a:off x="7053494" y="6087337"/>
              <a:ext cx="13753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BOOT.bin</a:t>
              </a:r>
              <a:r>
                <a:rPr lang="it-IT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SD Card Image</a:t>
              </a:r>
            </a:p>
          </p:txBody>
        </p:sp>
      </p:grpSp>
      <p:sp>
        <p:nvSpPr>
          <p:cNvPr id="11" name="Freccia giù 62">
            <a:extLst>
              <a:ext uri="{FF2B5EF4-FFF2-40B4-BE49-F238E27FC236}">
                <a16:creationId xmlns:a16="http://schemas.microsoft.com/office/drawing/2014/main" id="{B8B21990-8D24-D592-4534-9A7F2F522FE1}"/>
              </a:ext>
            </a:extLst>
          </p:cNvPr>
          <p:cNvSpPr/>
          <p:nvPr/>
        </p:nvSpPr>
        <p:spPr>
          <a:xfrm rot="16200000">
            <a:off x="3120457" y="2202556"/>
            <a:ext cx="344743" cy="455708"/>
          </a:xfrm>
          <a:prstGeom prst="down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giù 62">
            <a:extLst>
              <a:ext uri="{FF2B5EF4-FFF2-40B4-BE49-F238E27FC236}">
                <a16:creationId xmlns:a16="http://schemas.microsoft.com/office/drawing/2014/main" id="{1BA66957-AF0F-23F8-A14B-73A4D6F3EF30}"/>
              </a:ext>
            </a:extLst>
          </p:cNvPr>
          <p:cNvSpPr/>
          <p:nvPr/>
        </p:nvSpPr>
        <p:spPr>
          <a:xfrm rot="16200000">
            <a:off x="3118871" y="5619354"/>
            <a:ext cx="344743" cy="455708"/>
          </a:xfrm>
          <a:prstGeom prst="down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giù 62">
            <a:extLst>
              <a:ext uri="{FF2B5EF4-FFF2-40B4-BE49-F238E27FC236}">
                <a16:creationId xmlns:a16="http://schemas.microsoft.com/office/drawing/2014/main" id="{C35062B9-E1A1-2BA6-9593-B72C07875F4D}"/>
              </a:ext>
            </a:extLst>
          </p:cNvPr>
          <p:cNvSpPr/>
          <p:nvPr/>
        </p:nvSpPr>
        <p:spPr>
          <a:xfrm rot="16200000">
            <a:off x="6807822" y="5639643"/>
            <a:ext cx="344743" cy="455708"/>
          </a:xfrm>
          <a:prstGeom prst="down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giù 62">
            <a:extLst>
              <a:ext uri="{FF2B5EF4-FFF2-40B4-BE49-F238E27FC236}">
                <a16:creationId xmlns:a16="http://schemas.microsoft.com/office/drawing/2014/main" id="{4F75DE55-D63B-C979-9159-36D0ED083B04}"/>
              </a:ext>
            </a:extLst>
          </p:cNvPr>
          <p:cNvSpPr/>
          <p:nvPr/>
        </p:nvSpPr>
        <p:spPr>
          <a:xfrm rot="16200000">
            <a:off x="6801653" y="2202555"/>
            <a:ext cx="344743" cy="455708"/>
          </a:xfrm>
          <a:prstGeom prst="down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0937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673390"/>
          </a:xfrm>
        </p:spPr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broader</a:t>
            </a:r>
            <a:r>
              <a:rPr lang="it-IT" dirty="0"/>
              <a:t> vision</a:t>
            </a:r>
            <a:endParaRPr lang="de-DE" dirty="0"/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7696DCDE-2C94-B9CB-6376-7BB12686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06764"/>
            <a:ext cx="9266822" cy="5735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proper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board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support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packages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and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toolchains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could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extend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framework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allow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0" indent="0">
              <a:buNone/>
            </a:pP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Different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boards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boards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setup</a:t>
            </a:r>
            <a:endParaRPr lang="de-DE" sz="14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Different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communication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stacks</a:t>
            </a:r>
            <a:endParaRPr lang="de-DE" sz="14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Different 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on-board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implementations</a:t>
            </a: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lvl="1"/>
            <a:r>
              <a:rPr lang="de-DE" sz="14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Full</a:t>
            </a:r>
            <a:r>
              <a:rPr lang="de-DE" sz="1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dual-core </a:t>
            </a:r>
            <a:r>
              <a:rPr lang="de-DE" sz="14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implementation</a:t>
            </a:r>
            <a:r>
              <a:rPr lang="de-DE" sz="1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4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</a:t>
            </a:r>
            <a:r>
              <a:rPr lang="de-DE" sz="1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4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interrupts</a:t>
            </a:r>
            <a:endParaRPr lang="de-DE" sz="14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lvl="1"/>
            <a:r>
              <a:rPr lang="de-DE" sz="14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Synthetization</a:t>
            </a:r>
            <a:r>
              <a:rPr lang="de-DE" sz="1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4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Ethernet IP </a:t>
            </a:r>
            <a:r>
              <a:rPr lang="de-DE" sz="14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stack</a:t>
            </a:r>
            <a:r>
              <a:rPr lang="de-DE" sz="1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on </a:t>
            </a:r>
            <a:r>
              <a:rPr lang="de-DE" sz="14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FPGA and </a:t>
            </a:r>
            <a:r>
              <a:rPr lang="de-DE" sz="14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full</a:t>
            </a:r>
            <a:r>
              <a:rPr lang="de-DE" sz="1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dual-core on </a:t>
            </a:r>
            <a:r>
              <a:rPr lang="de-DE" sz="14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PS</a:t>
            </a:r>
          </a:p>
          <a:p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636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673390"/>
          </a:xfrm>
        </p:spPr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PL?</a:t>
            </a:r>
            <a:endParaRPr lang="de-DE" dirty="0"/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7696DCDE-2C94-B9CB-6376-7BB12686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006764"/>
            <a:ext cx="10291989" cy="5735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started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project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(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rather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foolish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idea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in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mind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prepare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toolchain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deploy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any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application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on an 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FPGA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However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I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see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possible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future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extension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work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selecting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specific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sub-</a:t>
            </a:r>
            <a:r>
              <a:rPr lang="de-DE" sz="1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routines</a:t>
            </a:r>
            <a:r>
              <a:rPr lang="de-DE" sz="1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implement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Programmable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Logic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(FPGA)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High-Level Synthesis.</a:t>
            </a:r>
          </a:p>
          <a:p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2E652B2C-5550-BD2E-CBC0-3FEB23BBC969}"/>
              </a:ext>
            </a:extLst>
          </p:cNvPr>
          <p:cNvGrpSpPr/>
          <p:nvPr/>
        </p:nvGrpSpPr>
        <p:grpSpPr>
          <a:xfrm>
            <a:off x="2146682" y="2369946"/>
            <a:ext cx="7898636" cy="3926079"/>
            <a:chOff x="1303421" y="2180156"/>
            <a:chExt cx="8932764" cy="4440100"/>
          </a:xfrm>
        </p:grpSpPr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96B50883-C8AF-0705-A7AF-125877BB5D63}"/>
                </a:ext>
              </a:extLst>
            </p:cNvPr>
            <p:cNvSpPr/>
            <p:nvPr/>
          </p:nvSpPr>
          <p:spPr>
            <a:xfrm>
              <a:off x="1303421" y="2748588"/>
              <a:ext cx="1852864" cy="347287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CC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866B85-4066-E3C4-19E8-33EE33707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5815" y="3018221"/>
              <a:ext cx="548077" cy="492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CE81F80B-553B-8C25-5138-52C63BCDB309}"/>
                </a:ext>
              </a:extLst>
            </p:cNvPr>
            <p:cNvSpPr/>
            <p:nvPr/>
          </p:nvSpPr>
          <p:spPr>
            <a:xfrm>
              <a:off x="1475093" y="3780099"/>
              <a:ext cx="1509520" cy="2303710"/>
            </a:xfrm>
            <a:prstGeom prst="roundRect">
              <a:avLst/>
            </a:prstGeom>
            <a:solidFill>
              <a:srgbClr val="CC6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it-IT" sz="1200" b="1" dirty="0" err="1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function</a:t>
              </a:r>
              <a:endParaRPr lang="it-IT" sz="12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45B2925A-81EE-2894-C194-EBB50D904606}"/>
                </a:ext>
              </a:extLst>
            </p:cNvPr>
            <p:cNvSpPr/>
            <p:nvPr/>
          </p:nvSpPr>
          <p:spPr>
            <a:xfrm>
              <a:off x="1580067" y="4350557"/>
              <a:ext cx="1299571" cy="26893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CC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rgbClr val="CC6600"/>
                  </a:solidFill>
                </a:rPr>
                <a:t>subfunction1</a:t>
              </a:r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2CAED9EF-CBF8-BFCE-E9BD-8B249CCAB906}"/>
                </a:ext>
              </a:extLst>
            </p:cNvPr>
            <p:cNvSpPr/>
            <p:nvPr/>
          </p:nvSpPr>
          <p:spPr>
            <a:xfrm>
              <a:off x="1580066" y="4708012"/>
              <a:ext cx="1299571" cy="26893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CC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rgbClr val="CC6600"/>
                  </a:solidFill>
                </a:rPr>
                <a:t>subfunction2</a:t>
              </a:r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502A0BA3-F08C-FA65-C97E-3593B1FA10AD}"/>
                </a:ext>
              </a:extLst>
            </p:cNvPr>
            <p:cNvSpPr/>
            <p:nvPr/>
          </p:nvSpPr>
          <p:spPr>
            <a:xfrm>
              <a:off x="1580065" y="5065467"/>
              <a:ext cx="1299571" cy="26893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CC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rgbClr val="CC6600"/>
                  </a:solidFill>
                </a:rPr>
                <a:t>subfunction3</a:t>
              </a:r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1800A365-46F9-EE92-FDA4-059A1859591E}"/>
                </a:ext>
              </a:extLst>
            </p:cNvPr>
            <p:cNvSpPr/>
            <p:nvPr/>
          </p:nvSpPr>
          <p:spPr>
            <a:xfrm>
              <a:off x="1580389" y="5425084"/>
              <a:ext cx="1299571" cy="26893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CC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rgbClr val="CC6600"/>
                  </a:solidFill>
                </a:rPr>
                <a:t>subfunction4</a:t>
              </a:r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0E5B6824-EF19-C6ED-0457-4F26C31D8161}"/>
                </a:ext>
              </a:extLst>
            </p:cNvPr>
            <p:cNvSpPr/>
            <p:nvPr/>
          </p:nvSpPr>
          <p:spPr>
            <a:xfrm>
              <a:off x="5804515" y="2182638"/>
              <a:ext cx="4431670" cy="4437618"/>
            </a:xfrm>
            <a:prstGeom prst="roundRect">
              <a:avLst>
                <a:gd name="adj" fmla="val 5012"/>
              </a:avLst>
            </a:prstGeom>
            <a:pattFill prst="dotDmnd">
              <a:fgClr>
                <a:schemeClr val="accent1"/>
              </a:fgClr>
              <a:bgClr>
                <a:schemeClr val="bg1"/>
              </a:bgClr>
            </a:pattFill>
            <a:ln w="25400">
              <a:solidFill>
                <a:srgbClr val="01648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it-IT" sz="3000" dirty="0">
                  <a:solidFill>
                    <a:srgbClr val="01648B"/>
                  </a:solidFill>
                </a:rPr>
                <a:t>PL (FPGA)</a:t>
              </a:r>
            </a:p>
          </p:txBody>
        </p:sp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88438DF2-1A60-3013-61EE-7A79C06D0B17}"/>
                </a:ext>
              </a:extLst>
            </p:cNvPr>
            <p:cNvSpPr/>
            <p:nvPr/>
          </p:nvSpPr>
          <p:spPr>
            <a:xfrm>
              <a:off x="5804514" y="2180156"/>
              <a:ext cx="1669182" cy="1676130"/>
            </a:xfrm>
            <a:prstGeom prst="roundRect">
              <a:avLst>
                <a:gd name="adj" fmla="val 12286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it-IT" sz="1600" dirty="0"/>
                <a:t>PS</a:t>
              </a:r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75999E50-DA7F-E58F-7E31-C3CC83B6BC82}"/>
                </a:ext>
              </a:extLst>
            </p:cNvPr>
            <p:cNvSpPr/>
            <p:nvPr/>
          </p:nvSpPr>
          <p:spPr>
            <a:xfrm>
              <a:off x="5989319" y="2749289"/>
              <a:ext cx="1299571" cy="26893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01648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rgbClr val="01648B"/>
                  </a:solidFill>
                </a:rPr>
                <a:t>Core0</a:t>
              </a: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D170F202-0038-38A5-51D3-26B7610D284A}"/>
                </a:ext>
              </a:extLst>
            </p:cNvPr>
            <p:cNvSpPr/>
            <p:nvPr/>
          </p:nvSpPr>
          <p:spPr>
            <a:xfrm>
              <a:off x="5989319" y="3294534"/>
              <a:ext cx="1299571" cy="26893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01648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rgbClr val="01648B"/>
                  </a:solidFill>
                </a:rPr>
                <a:t>Core1</a:t>
              </a:r>
            </a:p>
          </p:txBody>
        </p:sp>
        <p:cxnSp>
          <p:nvCxnSpPr>
            <p:cNvPr id="21" name="Connettore 4 20">
              <a:extLst>
                <a:ext uri="{FF2B5EF4-FFF2-40B4-BE49-F238E27FC236}">
                  <a16:creationId xmlns:a16="http://schemas.microsoft.com/office/drawing/2014/main" id="{14BB8EBE-26C0-73F3-9C05-733A98245628}"/>
                </a:ext>
              </a:extLst>
            </p:cNvPr>
            <p:cNvCxnSpPr>
              <a:cxnSpLocks/>
              <a:stCxn id="7" idx="3"/>
              <a:endCxn id="14" idx="1"/>
            </p:cNvCxnSpPr>
            <p:nvPr/>
          </p:nvCxnSpPr>
          <p:spPr>
            <a:xfrm flipV="1">
              <a:off x="2879638" y="3429000"/>
              <a:ext cx="3109681" cy="1056023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4 23">
              <a:extLst>
                <a:ext uri="{FF2B5EF4-FFF2-40B4-BE49-F238E27FC236}">
                  <a16:creationId xmlns:a16="http://schemas.microsoft.com/office/drawing/2014/main" id="{3B16A456-35B9-056B-9D91-06837373C61F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>
            <a:xfrm flipV="1">
              <a:off x="2879636" y="3429000"/>
              <a:ext cx="3109683" cy="1770933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4 27">
              <a:extLst>
                <a:ext uri="{FF2B5EF4-FFF2-40B4-BE49-F238E27FC236}">
                  <a16:creationId xmlns:a16="http://schemas.microsoft.com/office/drawing/2014/main" id="{072D1285-C73B-F851-C987-637B681AB42E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2879637" y="4840316"/>
              <a:ext cx="4207244" cy="2162"/>
            </a:xfrm>
            <a:prstGeom prst="bentConnector3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4 30">
              <a:extLst>
                <a:ext uri="{FF2B5EF4-FFF2-40B4-BE49-F238E27FC236}">
                  <a16:creationId xmlns:a16="http://schemas.microsoft.com/office/drawing/2014/main" id="{14037476-69F1-75E6-E1DC-A2CEF137301B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879960" y="5555226"/>
              <a:ext cx="4206921" cy="4324"/>
            </a:xfrm>
            <a:prstGeom prst="bentConnector3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0A05A43-D4F2-D4E2-A887-3951BFA4C94F}"/>
              </a:ext>
            </a:extLst>
          </p:cNvPr>
          <p:cNvSpPr txBox="1"/>
          <p:nvPr/>
        </p:nvSpPr>
        <p:spPr>
          <a:xfrm>
            <a:off x="5217388" y="4352812"/>
            <a:ext cx="63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HLS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F15C9CF-A15C-666B-AFC4-181EE841D71C}"/>
              </a:ext>
            </a:extLst>
          </p:cNvPr>
          <p:cNvSpPr txBox="1"/>
          <p:nvPr/>
        </p:nvSpPr>
        <p:spPr>
          <a:xfrm>
            <a:off x="5217387" y="4985915"/>
            <a:ext cx="63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HLS</a:t>
            </a:r>
          </a:p>
        </p:txBody>
      </p:sp>
    </p:spTree>
    <p:extLst>
      <p:ext uri="{BB962C8B-B14F-4D97-AF65-F5344CB8AC3E}">
        <p14:creationId xmlns:p14="http://schemas.microsoft.com/office/powerpoint/2010/main" val="4086648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080670C0-B800-4A64-8D83-FAD45FF44E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" r="87"/>
          <a:stretch/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F412ECB-FC0B-4067-9BB3-9A9BFE86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LIMITATIONS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82431B8-0F6F-BD50-A605-232A6925DF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0DBC7C-C89D-864B-45BC-465DA0A93E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 Domenico Gianfranco, Politecnico di Milano, 23/07/2023</a:t>
            </a:r>
          </a:p>
        </p:txBody>
      </p:sp>
    </p:spTree>
    <p:extLst>
      <p:ext uri="{BB962C8B-B14F-4D97-AF65-F5344CB8AC3E}">
        <p14:creationId xmlns:p14="http://schemas.microsoft.com/office/powerpoint/2010/main" val="3824286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673390"/>
          </a:xfrm>
        </p:spPr>
        <p:txBody>
          <a:bodyPr/>
          <a:lstStyle/>
          <a:p>
            <a:r>
              <a:rPr lang="it-IT" dirty="0" err="1"/>
              <a:t>Limitation</a:t>
            </a:r>
            <a:r>
              <a:rPr lang="it-IT" dirty="0"/>
              <a:t> 1 – Dynamic Memory</a:t>
            </a:r>
            <a:endParaRPr lang="de-DE" dirty="0"/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7696DCDE-2C94-B9CB-6376-7BB12686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06764"/>
            <a:ext cx="9266822" cy="5735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Dynamic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memory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currently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maybe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unsupported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sure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I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didn‘t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implement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emxArray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implementation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MATLAB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unbounded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arrays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Under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current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paradigm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it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not possible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because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unbounded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arrays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have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non-definite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size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and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therefore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input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memory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representation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itself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would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undetermined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size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endParaRPr lang="de-DE" sz="1800" b="1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Dynamic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memory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unsuggested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on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embedded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targets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in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any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case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applications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that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use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dynamic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memory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allocation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i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internally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board-specific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implementation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malloc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available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 In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that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case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suggested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increase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heap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size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–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heap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flag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  <a:endParaRPr lang="de-DE" sz="1800" b="1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47E4F4-62AB-A85B-63A0-F69EDDE9F047}"/>
              </a:ext>
            </a:extLst>
          </p:cNvPr>
          <p:cNvSpPr txBox="1"/>
          <p:nvPr/>
        </p:nvSpPr>
        <p:spPr>
          <a:xfrm>
            <a:off x="4149864" y="4681685"/>
            <a:ext cx="314701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0" dirty="0" err="1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endParaRPr lang="it-IT" sz="7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111AC3B0-B085-9506-780A-5987985AB0EC}"/>
              </a:ext>
            </a:extLst>
          </p:cNvPr>
          <p:cNvCxnSpPr/>
          <p:nvPr/>
        </p:nvCxnSpPr>
        <p:spPr>
          <a:xfrm flipV="1">
            <a:off x="4303129" y="4249791"/>
            <a:ext cx="2840483" cy="203333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248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0F769BB-6E95-4BCB-8454-25BA58E0E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MATLAB Coder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2E6E6A-1022-4229-8DC4-7D3DAB951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006765"/>
            <a:ext cx="4992956" cy="40010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MATLAB 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Coder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powerful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tool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However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</a:t>
            </a:r>
          </a:p>
          <a:p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It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has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limited Hardware Support Packages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direct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deployment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support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interface outside HSPs –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one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has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write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its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own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interfaces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algn="just"/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Random OS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limitations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why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Deep Learning Toolbox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on MacOS?)</a:t>
            </a:r>
          </a:p>
          <a:p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Unfriendly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if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one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not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familiar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embedded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coding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Something just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does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not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work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– i.e. </a:t>
            </a:r>
            <a:r>
              <a:rPr lang="de-DE" sz="16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tic</a:t>
            </a:r>
            <a:r>
              <a:rPr lang="de-DE" sz="16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/</a:t>
            </a:r>
            <a:r>
              <a:rPr lang="de-DE" sz="16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toc</a:t>
            </a:r>
            <a:r>
              <a:rPr lang="de-DE" sz="1600" dirty="0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functions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on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embedded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targets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09195A6-BADB-4BB6-A484-6EBD6076A9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307975" indent="0">
              <a:buNone/>
            </a:pPr>
            <a:endParaRPr lang="en-US" dirty="0"/>
          </a:p>
          <a:p>
            <a:pPr marL="307975" indent="0">
              <a:buNone/>
            </a:pPr>
            <a:r>
              <a:rPr lang="en-US" dirty="0"/>
              <a:t>One thing, however, works almost flawlessly: the </a:t>
            </a:r>
            <a:r>
              <a:rPr lang="en-US" b="1" dirty="0"/>
              <a:t>code generation function.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2F20FBF-AF1B-47F8-04BB-B0C523153A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04BE25-F6E5-E433-B6DC-F473DFA56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82165"/>
            <a:ext cx="2060080" cy="185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llustrazione Stock Printed circuit board (PCB) with microchip and  electronic components, electrical device icon isolated on white background  | Adobe Stock">
            <a:extLst>
              <a:ext uri="{FF2B5EF4-FFF2-40B4-BE49-F238E27FC236}">
                <a16:creationId xmlns:a16="http://schemas.microsoft.com/office/drawing/2014/main" id="{2EBB1E16-43AD-B5D7-9403-8C84529F99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"/>
          <a:stretch/>
        </p:blipFill>
        <p:spPr bwMode="auto">
          <a:xfrm>
            <a:off x="8889357" y="1909520"/>
            <a:ext cx="3166367" cy="21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E6E0AA8-D3EA-047C-BFFC-D8B420D1A459}"/>
              </a:ext>
            </a:extLst>
          </p:cNvPr>
          <p:cNvSpPr txBox="1"/>
          <p:nvPr/>
        </p:nvSpPr>
        <p:spPr>
          <a:xfrm>
            <a:off x="8314969" y="27938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💔</a:t>
            </a:r>
          </a:p>
        </p:txBody>
      </p:sp>
    </p:spTree>
    <p:extLst>
      <p:ext uri="{BB962C8B-B14F-4D97-AF65-F5344CB8AC3E}">
        <p14:creationId xmlns:p14="http://schemas.microsoft.com/office/powerpoint/2010/main" val="1040582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673390"/>
          </a:xfrm>
        </p:spPr>
        <p:txBody>
          <a:bodyPr/>
          <a:lstStyle/>
          <a:p>
            <a:r>
              <a:rPr lang="it-IT" dirty="0" err="1"/>
              <a:t>Limitation</a:t>
            </a:r>
            <a:r>
              <a:rPr lang="it-IT" dirty="0"/>
              <a:t> 2 – Cell Arrays in </a:t>
            </a:r>
            <a:r>
              <a:rPr lang="it-IT" dirty="0" err="1"/>
              <a:t>Simulink</a:t>
            </a:r>
            <a:endParaRPr lang="de-DE" dirty="0"/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7696DCDE-2C94-B9CB-6376-7BB12686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06764"/>
            <a:ext cx="9266822" cy="5735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As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said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Simulink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does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not support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cell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arrays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Therefore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when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defining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Bus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objects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starting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from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MATLAB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structures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in-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built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Simulink.Bus.fromObject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()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returns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error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because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does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not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know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how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handle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cell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arrays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1648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SOLUTION: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Convert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cell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arrays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structures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cell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{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m,n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} 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Wingdings" pitchFamily="2" charset="2"/>
              </a:rPr>
              <a:t>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Wingdings" pitchFamily="2" charset="2"/>
              </a:rPr>
              <a:t>struct.fmn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Wingdings" pitchFamily="2" charset="2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Wingdings" pitchFamily="2" charset="2"/>
              </a:rPr>
              <a:t>notation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Wingdings" pitchFamily="2" charset="2"/>
              </a:rPr>
              <a:t>.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Wingdings" pitchFamily="2" charset="2"/>
              </a:rPr>
              <a:t>Then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Wingdings" pitchFamily="2" charset="2"/>
              </a:rPr>
              <a:t>, handle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Wingdings" pitchFamily="2" charset="2"/>
              </a:rPr>
              <a:t>cells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Wingdings" pitchFamily="2" charset="2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Wingdings" pitchFamily="2" charset="2"/>
              </a:rPr>
              <a:t>as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Wingdings" pitchFamily="2" charset="2"/>
              </a:rPr>
              <a:t> simple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Wingdings" pitchFamily="2" charset="2"/>
              </a:rPr>
              <a:t>structures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Wingdings" pitchFamily="2" charset="2"/>
              </a:rPr>
              <a:t>. 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endParaRPr lang="de-DE" sz="1800" b="1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47E4F4-62AB-A85B-63A0-F69EDDE9F047}"/>
              </a:ext>
            </a:extLst>
          </p:cNvPr>
          <p:cNvSpPr txBox="1"/>
          <p:nvPr/>
        </p:nvSpPr>
        <p:spPr>
          <a:xfrm>
            <a:off x="5137314" y="4585433"/>
            <a:ext cx="11721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0" dirty="0">
                <a:latin typeface="Consolas" panose="020B0609020204030204" pitchFamily="49" charset="0"/>
                <a:cs typeface="Consolas" panose="020B0609020204030204" pitchFamily="49" charset="0"/>
              </a:rPr>
              <a:t>{}</a:t>
            </a: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737D5EE9-C10C-93C9-8E5F-7AE197E1F388}"/>
              </a:ext>
            </a:extLst>
          </p:cNvPr>
          <p:cNvCxnSpPr/>
          <p:nvPr/>
        </p:nvCxnSpPr>
        <p:spPr>
          <a:xfrm flipV="1">
            <a:off x="4303129" y="4249791"/>
            <a:ext cx="2840483" cy="203333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286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673390"/>
          </a:xfrm>
        </p:spPr>
        <p:txBody>
          <a:bodyPr/>
          <a:lstStyle/>
          <a:p>
            <a:r>
              <a:rPr lang="it-IT" dirty="0" err="1"/>
              <a:t>Limitation</a:t>
            </a:r>
            <a:r>
              <a:rPr lang="it-IT" dirty="0"/>
              <a:t> 3 – </a:t>
            </a:r>
            <a:r>
              <a:rPr lang="it-IT" dirty="0" err="1"/>
              <a:t>Specific</a:t>
            </a:r>
            <a:r>
              <a:rPr lang="it-IT" dirty="0"/>
              <a:t> Libraries</a:t>
            </a:r>
            <a:endParaRPr lang="de-DE" dirty="0"/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7696DCDE-2C94-B9CB-6376-7BB12686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06764"/>
            <a:ext cx="9266822" cy="5735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set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libraries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that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have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version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selected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boards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 An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example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openMP</a:t>
            </a:r>
            <a:r>
              <a:rPr lang="de-DE" sz="18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(Open Multi Processing)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library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that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requires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omp.h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header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–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that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simply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does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not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exist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ARM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boards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compiler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would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complain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«««SOLUTION»»»: Remove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OpenMP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library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when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generating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code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settings</a:t>
            </a: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47E4F4-62AB-A85B-63A0-F69EDDE9F047}"/>
              </a:ext>
            </a:extLst>
          </p:cNvPr>
          <p:cNvSpPr txBox="1"/>
          <p:nvPr/>
        </p:nvSpPr>
        <p:spPr>
          <a:xfrm>
            <a:off x="1066418" y="4835572"/>
            <a:ext cx="100591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00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it-IT" sz="5000" dirty="0" err="1">
                <a:latin typeface="Consolas" panose="020B0609020204030204" pitchFamily="49" charset="0"/>
                <a:cs typeface="Consolas" panose="020B0609020204030204" pitchFamily="49" charset="0"/>
              </a:rPr>
              <a:t>lomp</a:t>
            </a:r>
            <a:r>
              <a:rPr lang="it-IT" sz="5000" dirty="0">
                <a:latin typeface="Consolas" panose="020B0609020204030204" pitchFamily="49" charset="0"/>
                <a:cs typeface="Consolas" panose="020B0609020204030204" pitchFamily="49" charset="0"/>
              </a:rPr>
              <a:t>, -</a:t>
            </a:r>
            <a:r>
              <a:rPr lang="it-IT" sz="5000" dirty="0" err="1">
                <a:latin typeface="Consolas" panose="020B0609020204030204" pitchFamily="49" charset="0"/>
                <a:cs typeface="Consolas" panose="020B0609020204030204" pitchFamily="49" charset="0"/>
              </a:rPr>
              <a:t>lwhoknows</a:t>
            </a:r>
            <a:r>
              <a:rPr lang="it-IT" sz="5000" dirty="0">
                <a:latin typeface="Consolas" panose="020B0609020204030204" pitchFamily="49" charset="0"/>
                <a:cs typeface="Consolas" panose="020B0609020204030204" pitchFamily="49" charset="0"/>
              </a:rPr>
              <a:t>, -</a:t>
            </a:r>
            <a:r>
              <a:rPr lang="it-IT" sz="5000" dirty="0" err="1">
                <a:latin typeface="Consolas" panose="020B0609020204030204" pitchFamily="49" charset="0"/>
                <a:cs typeface="Consolas" panose="020B0609020204030204" pitchFamily="49" charset="0"/>
              </a:rPr>
              <a:t>lstrange</a:t>
            </a:r>
            <a:endParaRPr lang="it-IT" sz="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0034A193-017C-D613-7A4D-986F05ECBB05}"/>
              </a:ext>
            </a:extLst>
          </p:cNvPr>
          <p:cNvCxnSpPr>
            <a:cxnSpLocks/>
          </p:cNvCxnSpPr>
          <p:nvPr/>
        </p:nvCxnSpPr>
        <p:spPr>
          <a:xfrm flipV="1">
            <a:off x="1295604" y="4542681"/>
            <a:ext cx="1881319" cy="144755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568825D9-3159-90F8-65E0-2D25F11882F5}"/>
              </a:ext>
            </a:extLst>
          </p:cNvPr>
          <p:cNvCxnSpPr>
            <a:cxnSpLocks/>
          </p:cNvCxnSpPr>
          <p:nvPr/>
        </p:nvCxnSpPr>
        <p:spPr>
          <a:xfrm flipV="1">
            <a:off x="4740353" y="4542680"/>
            <a:ext cx="1881319" cy="144755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4BC716A6-53D2-BF29-0EEC-1580E428CA19}"/>
              </a:ext>
            </a:extLst>
          </p:cNvPr>
          <p:cNvCxnSpPr>
            <a:cxnSpLocks/>
          </p:cNvCxnSpPr>
          <p:nvPr/>
        </p:nvCxnSpPr>
        <p:spPr>
          <a:xfrm flipV="1">
            <a:off x="8662545" y="4542679"/>
            <a:ext cx="1881319" cy="144755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455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673390"/>
          </a:xfrm>
        </p:spPr>
        <p:txBody>
          <a:bodyPr/>
          <a:lstStyle/>
          <a:p>
            <a:r>
              <a:rPr lang="it-IT" dirty="0" err="1"/>
              <a:t>Limitation</a:t>
            </a:r>
            <a:r>
              <a:rPr lang="it-IT" dirty="0"/>
              <a:t> 4 – Custom MATLAB Classes (?)</a:t>
            </a:r>
            <a:endParaRPr lang="de-DE" dirty="0"/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7696DCDE-2C94-B9CB-6376-7BB12686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06764"/>
            <a:ext cx="9266822" cy="5735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fair, I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marked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limitation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just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because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I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not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test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any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implementation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custom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MATLAB Class.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However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currently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named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coderClass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that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inherits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from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Consolas" panose="020B0609020204030204" pitchFamily="49" charset="0"/>
                <a:ea typeface="Helvetica Neue Light" panose="02000403000000020004" pitchFamily="2" charset="0"/>
                <a:cs typeface="Consolas" panose="020B0609020204030204" pitchFamily="49" charset="0"/>
              </a:rPr>
              <a:t>coderNestedObject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and </a:t>
            </a:r>
            <a:r>
              <a:rPr lang="de-DE" sz="1800" i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should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able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properly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parse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object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corresponding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memory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representation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47E4F4-62AB-A85B-63A0-F69EDDE9F047}"/>
              </a:ext>
            </a:extLst>
          </p:cNvPr>
          <p:cNvSpPr txBox="1"/>
          <p:nvPr/>
        </p:nvSpPr>
        <p:spPr>
          <a:xfrm>
            <a:off x="2809754" y="4989462"/>
            <a:ext cx="58272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000" dirty="0" err="1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it-IT" sz="5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5000" dirty="0" err="1"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it-IT" sz="5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12634D-7D04-4D12-8604-7E95572A8C12}"/>
              </a:ext>
            </a:extLst>
          </p:cNvPr>
          <p:cNvSpPr txBox="1"/>
          <p:nvPr/>
        </p:nvSpPr>
        <p:spPr>
          <a:xfrm>
            <a:off x="4314462" y="2773169"/>
            <a:ext cx="107081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0" dirty="0">
                <a:solidFill>
                  <a:srgbClr val="CC6600">
                    <a:alpha val="25000"/>
                  </a:srgb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42396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673390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Limitation</a:t>
            </a:r>
            <a:r>
              <a:rPr lang="it-IT" dirty="0"/>
              <a:t> 5 – Output </a:t>
            </a:r>
            <a:r>
              <a:rPr lang="it-IT" dirty="0" err="1"/>
              <a:t>type</a:t>
            </a:r>
            <a:r>
              <a:rPr lang="it-IT" dirty="0"/>
              <a:t>/size </a:t>
            </a:r>
            <a:r>
              <a:rPr lang="it-IT" dirty="0" err="1"/>
              <a:t>wrongly</a:t>
            </a:r>
            <a:r>
              <a:rPr lang="it-IT" dirty="0"/>
              <a:t> </a:t>
            </a:r>
            <a:r>
              <a:rPr lang="it-IT" dirty="0" err="1"/>
              <a:t>inferred</a:t>
            </a:r>
            <a:r>
              <a:rPr lang="it-IT" dirty="0"/>
              <a:t> by </a:t>
            </a:r>
            <a:r>
              <a:rPr lang="it-IT" dirty="0" err="1"/>
              <a:t>Simulink</a:t>
            </a:r>
            <a:endParaRPr lang="de-DE" dirty="0"/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7696DCDE-2C94-B9CB-6376-7BB12686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06764"/>
            <a:ext cx="9266822" cy="5735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Simulink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not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able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correctly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infer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output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data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size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 This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causes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error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while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propagating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data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sizes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Currently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algorithm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automatically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fixes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output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data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sizes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;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however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approach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should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tested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variable-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sized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arrays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Also,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buses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objects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currently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initialized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in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library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according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respective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MATLAB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structure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 Tests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should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performed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check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wether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pre-existing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buses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compatible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newly-defined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47E4F4-62AB-A85B-63A0-F69EDDE9F047}"/>
              </a:ext>
            </a:extLst>
          </p:cNvPr>
          <p:cNvSpPr txBox="1"/>
          <p:nvPr/>
        </p:nvSpPr>
        <p:spPr>
          <a:xfrm>
            <a:off x="4314463" y="4838991"/>
            <a:ext cx="26532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000" dirty="0">
                <a:latin typeface="Consolas" panose="020B0609020204030204" pitchFamily="49" charset="0"/>
                <a:cs typeface="Consolas" panose="020B0609020204030204" pitchFamily="49" charset="0"/>
              </a:rPr>
              <a:t>[1, :2]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25EAA8-0A29-FE02-6E38-7D0DA3247ED1}"/>
              </a:ext>
            </a:extLst>
          </p:cNvPr>
          <p:cNvSpPr txBox="1"/>
          <p:nvPr/>
        </p:nvSpPr>
        <p:spPr>
          <a:xfrm>
            <a:off x="4314462" y="2773169"/>
            <a:ext cx="107081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0" dirty="0">
                <a:solidFill>
                  <a:srgbClr val="CC6600">
                    <a:alpha val="25000"/>
                  </a:srgb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57649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080670C0-B800-4A64-8D83-FAD45FF44E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" r="87"/>
          <a:stretch/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F412ECB-FC0B-4067-9BB3-9A9BFE86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CONCLUSIONS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82431B8-0F6F-BD50-A605-232A6925DF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0DBC7C-C89D-864B-45BC-465DA0A93E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 Domenico Gianfranco, Politecnico di Milano, 23/07/2023</a:t>
            </a:r>
          </a:p>
        </p:txBody>
      </p:sp>
    </p:spTree>
    <p:extLst>
      <p:ext uri="{BB962C8B-B14F-4D97-AF65-F5344CB8AC3E}">
        <p14:creationId xmlns:p14="http://schemas.microsoft.com/office/powerpoint/2010/main" val="185403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0F769BB-6E95-4BCB-8454-25BA58E0E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2E6E6A-1022-4229-8DC4-7D3DAB951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006765"/>
            <a:ext cx="4992956" cy="40010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tool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automatize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deployment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code-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ready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MATLAB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functions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has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been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developed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featuring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</a:t>
            </a:r>
          </a:p>
          <a:p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Host-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side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memory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serialization</a:t>
            </a: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Direct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memory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parsing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and bare-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metal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execution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board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(real-time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compliant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</a:t>
            </a:r>
          </a:p>
          <a:p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Lightweight IP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stack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communication</a:t>
            </a: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Drop-in MATLAB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function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and Simulink block</a:t>
            </a:r>
          </a:p>
          <a:p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Extendable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code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structure</a:t>
            </a: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2F20FBF-AF1B-47F8-04BB-B0C523153A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04BE25-F6E5-E433-B6DC-F473DFA56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82165"/>
            <a:ext cx="2060080" cy="185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llustrazione Stock Printed circuit board (PCB) with microchip and  electronic components, electrical device icon isolated on white background  | Adobe Stock">
            <a:extLst>
              <a:ext uri="{FF2B5EF4-FFF2-40B4-BE49-F238E27FC236}">
                <a16:creationId xmlns:a16="http://schemas.microsoft.com/office/drawing/2014/main" id="{2EBB1E16-43AD-B5D7-9403-8C84529F99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"/>
          <a:stretch/>
        </p:blipFill>
        <p:spPr bwMode="auto">
          <a:xfrm>
            <a:off x="8889357" y="1909520"/>
            <a:ext cx="3166367" cy="21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726A72D-E010-5556-E8D2-90CF8DEA1C2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629136" y="1929244"/>
            <a:ext cx="1709999" cy="170999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9EDAEFA-9ECE-3453-E39B-5212F15C82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5255" y="2547426"/>
            <a:ext cx="377760" cy="3777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0110590-3A29-3427-83AC-0BF7D990361D}"/>
              </a:ext>
            </a:extLst>
          </p:cNvPr>
          <p:cNvSpPr txBox="1"/>
          <p:nvPr/>
        </p:nvSpPr>
        <p:spPr>
          <a:xfrm>
            <a:off x="695325" y="4730880"/>
            <a:ext cx="10832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</a:t>
            </a:r>
            <a:r>
              <a:rPr lang="it-IT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preliminary</a:t>
            </a:r>
            <a:r>
              <a:rPr lang="it-IT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it-IT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results</a:t>
            </a:r>
            <a:r>
              <a:rPr lang="it-IT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are </a:t>
            </a:r>
            <a:r>
              <a:rPr lang="it-IT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promising</a:t>
            </a:r>
            <a:r>
              <a:rPr lang="it-IT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, </a:t>
            </a:r>
            <a:r>
              <a:rPr lang="it-IT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but</a:t>
            </a:r>
            <a:r>
              <a:rPr lang="it-IT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it-IT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</a:t>
            </a:r>
            <a:r>
              <a:rPr lang="it-IT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toolchain</a:t>
            </a:r>
            <a:r>
              <a:rPr lang="it-IT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it-IT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should</a:t>
            </a:r>
            <a:r>
              <a:rPr lang="it-IT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be </a:t>
            </a:r>
            <a:r>
              <a:rPr lang="it-IT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tested</a:t>
            </a:r>
            <a:r>
              <a:rPr lang="it-IT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with </a:t>
            </a:r>
            <a:r>
              <a:rPr lang="it-IT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different</a:t>
            </a:r>
            <a:r>
              <a:rPr lang="it-IT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it-IT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applications</a:t>
            </a:r>
            <a:r>
              <a:rPr lang="it-IT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in order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Identify</a:t>
            </a:r>
            <a:r>
              <a:rPr lang="it-IT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it-IT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bugs in the C/C++ sources or the </a:t>
            </a:r>
            <a:r>
              <a:rPr lang="it-IT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generated</a:t>
            </a:r>
            <a:r>
              <a:rPr lang="it-IT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MATLAB/</a:t>
            </a:r>
            <a:r>
              <a:rPr lang="it-IT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Simulink</a:t>
            </a:r>
            <a:r>
              <a:rPr lang="it-IT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it-IT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functions</a:t>
            </a:r>
            <a:endParaRPr lang="it-IT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Identify</a:t>
            </a:r>
            <a:r>
              <a:rPr lang="it-IT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it-IT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additional</a:t>
            </a:r>
            <a:r>
              <a:rPr lang="it-IT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it-IT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limitations</a:t>
            </a:r>
            <a:endParaRPr lang="it-IT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Find</a:t>
            </a:r>
            <a:r>
              <a:rPr lang="it-IT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the </a:t>
            </a:r>
            <a:r>
              <a:rPr lang="it-IT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proper</a:t>
            </a:r>
            <a:r>
              <a:rPr lang="it-IT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flags to use </a:t>
            </a:r>
            <a:r>
              <a:rPr lang="it-IT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during</a:t>
            </a:r>
            <a:r>
              <a:rPr lang="it-IT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the code generation</a:t>
            </a:r>
          </a:p>
        </p:txBody>
      </p:sp>
    </p:spTree>
    <p:extLst>
      <p:ext uri="{BB962C8B-B14F-4D97-AF65-F5344CB8AC3E}">
        <p14:creationId xmlns:p14="http://schemas.microsoft.com/office/powerpoint/2010/main" val="2576751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080670C0-B800-4A64-8D83-FAD45FF44E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" r="87"/>
          <a:stretch/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F412ECB-FC0B-4067-9BB3-9A9BFE86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THANKS FOR YOUR ATTENTION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82431B8-0F6F-BD50-A605-232A6925DF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0DBC7C-C89D-864B-45BC-465DA0A93E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 Domenico Gianfranco, Politecnico di Milano, 23/07/2023</a:t>
            </a:r>
          </a:p>
        </p:txBody>
      </p:sp>
    </p:spTree>
    <p:extLst>
      <p:ext uri="{BB962C8B-B14F-4D97-AF65-F5344CB8AC3E}">
        <p14:creationId xmlns:p14="http://schemas.microsoft.com/office/powerpoint/2010/main" val="146311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0F769BB-6E95-4BCB-8454-25BA58E0E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ZedBoard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2F20FBF-AF1B-47F8-04BB-B0C523153A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pic>
        <p:nvPicPr>
          <p:cNvPr id="40964" name="Picture 4" descr="ZedBoard - Digilent Reference">
            <a:extLst>
              <a:ext uri="{FF2B5EF4-FFF2-40B4-BE49-F238E27FC236}">
                <a16:creationId xmlns:a16="http://schemas.microsoft.com/office/drawing/2014/main" id="{C4CD0090-E593-12F5-65BA-FE50AB881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983" y="1490899"/>
            <a:ext cx="5070050" cy="452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A82DF6B5-B5AC-7504-E153-37FE53650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006764"/>
            <a:ext cx="4992956" cy="50049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worked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Digilent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ZedBoard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 The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board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fetaures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0" indent="0">
              <a:buNone/>
            </a:pP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Zynq-7000 System-on-a-chip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</a:t>
            </a:r>
          </a:p>
          <a:p>
            <a:pPr lvl="1"/>
            <a:r>
              <a:rPr lang="de-DE" sz="1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Dual-Core ARM Cortex-A9 Processing System (PS) @667 MHz</a:t>
            </a:r>
          </a:p>
          <a:p>
            <a:pPr lvl="1"/>
            <a:r>
              <a:rPr lang="de-DE" sz="12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Programmable</a:t>
            </a:r>
            <a:r>
              <a:rPr lang="de-DE" sz="1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2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Logic</a:t>
            </a:r>
            <a:r>
              <a:rPr lang="de-DE" sz="1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(PL) – </a:t>
            </a:r>
            <a:r>
              <a:rPr lang="de-DE" sz="12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this</a:t>
            </a:r>
            <a:r>
              <a:rPr lang="de-DE" sz="1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2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means</a:t>
            </a:r>
            <a:r>
              <a:rPr lang="de-DE" sz="1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 FPGA</a:t>
            </a:r>
          </a:p>
          <a:p>
            <a:pPr lvl="1"/>
            <a:r>
              <a:rPr lang="de-DE" sz="1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Lots </a:t>
            </a:r>
            <a:r>
              <a:rPr lang="de-DE" sz="12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on-chip </a:t>
            </a:r>
            <a:r>
              <a:rPr lang="de-DE" sz="12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interfaces</a:t>
            </a:r>
            <a:endParaRPr lang="de-DE" sz="1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512 MB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DDR3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memory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lvl="1"/>
            <a:r>
              <a:rPr lang="de-DE" sz="1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Also </a:t>
            </a:r>
            <a:r>
              <a:rPr lang="de-DE" sz="12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read</a:t>
            </a:r>
            <a:r>
              <a:rPr lang="de-DE" sz="1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512 MB </a:t>
            </a:r>
            <a:r>
              <a:rPr lang="de-DE" sz="12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RAM</a:t>
            </a:r>
          </a:p>
          <a:p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Comparable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 on-board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computer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CubeSat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(high-end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spacecraft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computers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</a:t>
            </a:r>
          </a:p>
          <a:p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Lots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hardware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interfaces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play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– UART, Ethernet, etc.</a:t>
            </a:r>
          </a:p>
          <a:p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Different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boot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modes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possible</a:t>
            </a:r>
          </a:p>
          <a:p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Usually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nightmare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connect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computer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because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drivers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cables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395785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435765F-A0C3-4D5D-8E70-08665977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zWrap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4B8E9A6-CDB7-4A12-AACE-015918A78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123068"/>
            <a:ext cx="6397136" cy="439824"/>
          </a:xfrm>
        </p:spPr>
        <p:txBody>
          <a:bodyPr>
            <a:normAutofit/>
          </a:bodyPr>
          <a:lstStyle/>
          <a:p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two</a:t>
            </a:r>
            <a:r>
              <a:rPr lang="de-DE" sz="1800" dirty="0"/>
              <a:t> </a:t>
            </a:r>
            <a:r>
              <a:rPr lang="de-DE" sz="1800" dirty="0" err="1"/>
              <a:t>commands</a:t>
            </a:r>
            <a:r>
              <a:rPr lang="de-DE" sz="1800" dirty="0"/>
              <a:t> </a:t>
            </a:r>
            <a:r>
              <a:rPr lang="de-DE" sz="1800" dirty="0" err="1"/>
              <a:t>have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executed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user</a:t>
            </a:r>
            <a:endParaRPr lang="de-DE" sz="1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D09CF6-2816-4E12-B24C-14BEC57C51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617921"/>
            <a:ext cx="2071321" cy="439824"/>
          </a:xfrm>
        </p:spPr>
        <p:txBody>
          <a:bodyPr>
            <a:normAutofit/>
          </a:bodyPr>
          <a:lstStyle/>
          <a:p>
            <a:r>
              <a:rPr lang="nb-NO" dirty="0" err="1"/>
              <a:t>Fully</a:t>
            </a:r>
            <a:r>
              <a:rPr lang="nb-NO" dirty="0"/>
              <a:t> </a:t>
            </a:r>
            <a:r>
              <a:rPr lang="nb-NO" dirty="0" err="1"/>
              <a:t>automated</a:t>
            </a:r>
            <a:endParaRPr lang="de-DE" dirty="0"/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9169B3D2-8049-4C74-BFFB-023319F25FA6}"/>
              </a:ext>
            </a:extLst>
          </p:cNvPr>
          <p:cNvSpPr txBox="1">
            <a:spLocks/>
          </p:cNvSpPr>
          <p:nvPr/>
        </p:nvSpPr>
        <p:spPr>
          <a:xfrm>
            <a:off x="695325" y="3133362"/>
            <a:ext cx="6783998" cy="778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The interface </a:t>
            </a:r>
            <a:r>
              <a:rPr lang="de-DE" sz="1800" dirty="0" err="1"/>
              <a:t>running</a:t>
            </a:r>
            <a:r>
              <a:rPr lang="de-DE" sz="1800" dirty="0"/>
              <a:t> on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board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designed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lightweight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possible, </a:t>
            </a:r>
            <a:r>
              <a:rPr lang="de-DE" sz="1800" dirty="0" err="1"/>
              <a:t>minimizing</a:t>
            </a:r>
            <a:r>
              <a:rPr lang="de-DE" sz="1800" dirty="0"/>
              <a:t> </a:t>
            </a:r>
            <a:r>
              <a:rPr lang="de-DE" sz="1800" dirty="0" err="1"/>
              <a:t>communication</a:t>
            </a:r>
            <a:r>
              <a:rPr lang="de-DE" sz="1800" dirty="0"/>
              <a:t> </a:t>
            </a:r>
            <a:r>
              <a:rPr lang="de-DE" sz="1800" dirty="0" err="1"/>
              <a:t>overhead</a:t>
            </a:r>
            <a:r>
              <a:rPr lang="de-DE" sz="1800" dirty="0"/>
              <a:t>.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8CB13E04-41A7-48E3-B19E-81F6C53B336A}"/>
              </a:ext>
            </a:extLst>
          </p:cNvPr>
          <p:cNvSpPr txBox="1">
            <a:spLocks/>
          </p:cNvSpPr>
          <p:nvPr/>
        </p:nvSpPr>
        <p:spPr>
          <a:xfrm>
            <a:off x="695324" y="2628215"/>
            <a:ext cx="2258891" cy="43982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Minimal </a:t>
            </a:r>
            <a:r>
              <a:rPr lang="de-DE" dirty="0" err="1"/>
              <a:t>overhead</a:t>
            </a:r>
            <a:endParaRPr lang="de-DE" dirty="0"/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D73A96D7-0CF5-47A0-B38D-67C65206F7BD}"/>
              </a:ext>
            </a:extLst>
          </p:cNvPr>
          <p:cNvSpPr txBox="1">
            <a:spLocks/>
          </p:cNvSpPr>
          <p:nvPr/>
        </p:nvSpPr>
        <p:spPr>
          <a:xfrm>
            <a:off x="695325" y="4482036"/>
            <a:ext cx="6021998" cy="778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/>
              <a:t>zDrop</a:t>
            </a:r>
            <a:r>
              <a:rPr lang="de-DE" sz="1800" dirty="0"/>
              <a:t> </a:t>
            </a:r>
            <a:r>
              <a:rPr lang="de-DE" sz="1800" dirty="0" err="1"/>
              <a:t>outputs</a:t>
            </a:r>
            <a:r>
              <a:rPr lang="de-DE" sz="1800" dirty="0"/>
              <a:t> </a:t>
            </a:r>
            <a:r>
              <a:rPr lang="de-DE" sz="1800" dirty="0" err="1"/>
              <a:t>drop</a:t>
            </a:r>
            <a:r>
              <a:rPr lang="de-DE" sz="1800" dirty="0"/>
              <a:t>-in </a:t>
            </a:r>
            <a:r>
              <a:rPr lang="de-DE" sz="1800" dirty="0" err="1"/>
              <a:t>interfaces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MATLAB and Simulink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easily</a:t>
            </a:r>
            <a:r>
              <a:rPr lang="de-DE" sz="1800" dirty="0"/>
              <a:t> </a:t>
            </a:r>
            <a:r>
              <a:rPr lang="de-DE" sz="1800" dirty="0" err="1"/>
              <a:t>integrated</a:t>
            </a:r>
            <a:r>
              <a:rPr lang="de-DE" sz="1800" dirty="0"/>
              <a:t> in </a:t>
            </a:r>
            <a:r>
              <a:rPr lang="de-DE" sz="1800" dirty="0" err="1"/>
              <a:t>existing</a:t>
            </a:r>
            <a:r>
              <a:rPr lang="de-DE" sz="1800" dirty="0"/>
              <a:t> </a:t>
            </a:r>
            <a:r>
              <a:rPr lang="de-DE" sz="1800" dirty="0" err="1"/>
              <a:t>models</a:t>
            </a:r>
            <a:endParaRPr lang="de-DE" sz="180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3E8E7626-8CB9-4EE0-9EFE-E44F45F1A403}"/>
              </a:ext>
            </a:extLst>
          </p:cNvPr>
          <p:cNvSpPr txBox="1">
            <a:spLocks/>
          </p:cNvSpPr>
          <p:nvPr/>
        </p:nvSpPr>
        <p:spPr>
          <a:xfrm>
            <a:off x="695325" y="3976889"/>
            <a:ext cx="1074860" cy="43982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Drop-in</a:t>
            </a:r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99AFA5FC-9DF2-44B6-A101-2D09128C915F}"/>
              </a:ext>
            </a:extLst>
          </p:cNvPr>
          <p:cNvSpPr txBox="1">
            <a:spLocks/>
          </p:cNvSpPr>
          <p:nvPr/>
        </p:nvSpPr>
        <p:spPr>
          <a:xfrm>
            <a:off x="695325" y="5830710"/>
            <a:ext cx="5740644" cy="778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/>
              <a:t>zWrap</a:t>
            </a:r>
            <a:r>
              <a:rPr lang="de-DE" sz="1800" dirty="0"/>
              <a:t> </a:t>
            </a:r>
            <a:r>
              <a:rPr lang="de-DE" sz="1800" dirty="0" err="1"/>
              <a:t>relies</a:t>
            </a:r>
            <a:r>
              <a:rPr lang="de-DE" sz="1800" dirty="0"/>
              <a:t> on C/C++ source </a:t>
            </a:r>
            <a:r>
              <a:rPr lang="de-DE" sz="1800" dirty="0" err="1"/>
              <a:t>codes</a:t>
            </a:r>
            <a:r>
              <a:rPr lang="de-DE" sz="1800" dirty="0"/>
              <a:t>, </a:t>
            </a:r>
            <a:r>
              <a:rPr lang="de-DE" sz="1800" dirty="0" err="1"/>
              <a:t>extending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capabilities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existing</a:t>
            </a:r>
            <a:r>
              <a:rPr lang="de-DE" sz="1800" dirty="0"/>
              <a:t> MATLAB support </a:t>
            </a:r>
            <a:r>
              <a:rPr lang="de-DE" sz="1800" dirty="0" err="1"/>
              <a:t>packages</a:t>
            </a:r>
            <a:r>
              <a:rPr lang="de-DE" sz="1800" dirty="0"/>
              <a:t>.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20A352B1-8ECF-4960-98F0-F2DE15A07FE8}"/>
              </a:ext>
            </a:extLst>
          </p:cNvPr>
          <p:cNvSpPr txBox="1">
            <a:spLocks/>
          </p:cNvSpPr>
          <p:nvPr/>
        </p:nvSpPr>
        <p:spPr>
          <a:xfrm>
            <a:off x="695325" y="5325563"/>
            <a:ext cx="2915383" cy="43982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Extends</a:t>
            </a:r>
            <a:r>
              <a:rPr lang="de-DE" dirty="0"/>
              <a:t> MATLAB Coder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DAB499-2B3A-B360-1FA2-517FD969230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11743A20-5A6E-6738-562F-23AAB3BD8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681" y="1757197"/>
            <a:ext cx="4127500" cy="3937000"/>
          </a:xfrm>
          <a:prstGeom prst="rect">
            <a:avLst/>
          </a:prstGeom>
        </p:spPr>
      </p:pic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CA670468-D733-768B-D020-33C46D5E113E}"/>
              </a:ext>
            </a:extLst>
          </p:cNvPr>
          <p:cNvSpPr txBox="1">
            <a:spLocks/>
          </p:cNvSpPr>
          <p:nvPr/>
        </p:nvSpPr>
        <p:spPr>
          <a:xfrm>
            <a:off x="631904" y="1027290"/>
            <a:ext cx="10505019" cy="778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/>
              <a:t>zWrap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a </a:t>
            </a:r>
            <a:r>
              <a:rPr lang="de-DE" sz="1800" dirty="0" err="1"/>
              <a:t>tool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allows</a:t>
            </a:r>
            <a:r>
              <a:rPr lang="de-DE" sz="1800" dirty="0"/>
              <a:t> quick </a:t>
            </a:r>
            <a:r>
              <a:rPr lang="de-DE" sz="1800" dirty="0" err="1"/>
              <a:t>deployment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code-</a:t>
            </a:r>
            <a:r>
              <a:rPr lang="de-DE" sz="1800" dirty="0" err="1"/>
              <a:t>ready</a:t>
            </a:r>
            <a:r>
              <a:rPr lang="de-DE" sz="1800" dirty="0"/>
              <a:t> MATLAB </a:t>
            </a:r>
            <a:r>
              <a:rPr lang="de-DE" sz="1800" dirty="0" err="1"/>
              <a:t>functions</a:t>
            </a:r>
            <a:r>
              <a:rPr lang="de-DE" sz="1800" dirty="0"/>
              <a:t> on bare-</a:t>
            </a:r>
            <a:r>
              <a:rPr lang="de-DE" sz="1800" dirty="0" err="1"/>
              <a:t>metal</a:t>
            </a:r>
            <a:r>
              <a:rPr lang="de-DE" sz="1800" dirty="0"/>
              <a:t> </a:t>
            </a:r>
            <a:r>
              <a:rPr lang="de-DE" sz="1800" dirty="0" err="1"/>
              <a:t>targets</a:t>
            </a:r>
            <a:r>
              <a:rPr lang="de-DE" sz="1800" dirty="0"/>
              <a:t>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4F56FA9-8124-A910-D594-8DCCDD675A4E}"/>
              </a:ext>
            </a:extLst>
          </p:cNvPr>
          <p:cNvSpPr txBox="1"/>
          <p:nvPr/>
        </p:nvSpPr>
        <p:spPr>
          <a:xfrm>
            <a:off x="8716786" y="558072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(drop-in logo)</a:t>
            </a:r>
          </a:p>
        </p:txBody>
      </p:sp>
    </p:spTree>
    <p:extLst>
      <p:ext uri="{BB962C8B-B14F-4D97-AF65-F5344CB8AC3E}">
        <p14:creationId xmlns:p14="http://schemas.microsoft.com/office/powerpoint/2010/main" val="3234912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080670C0-B800-4A64-8D83-FAD45FF44E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" r="87"/>
          <a:stretch/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F412ECB-FC0B-4067-9BB3-9A9BFE86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zWRAP</a:t>
            </a:r>
            <a:r>
              <a:rPr lang="de-DE" dirty="0"/>
              <a:t> CONCEPTS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82431B8-0F6F-BD50-A605-232A6925DF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0DBC7C-C89D-864B-45BC-465DA0A93E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 Domenico Gianfranco, Politecnico di Milano, 23/07/2023</a:t>
            </a:r>
          </a:p>
        </p:txBody>
      </p:sp>
    </p:spTree>
    <p:extLst>
      <p:ext uri="{BB962C8B-B14F-4D97-AF65-F5344CB8AC3E}">
        <p14:creationId xmlns:p14="http://schemas.microsoft.com/office/powerpoint/2010/main" val="2931761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Workflow</a:t>
            </a:r>
            <a:endParaRPr lang="de-DE" dirty="0"/>
          </a:p>
        </p:txBody>
      </p:sp>
      <p:grpSp>
        <p:nvGrpSpPr>
          <p:cNvPr id="113" name="Gruppo 61">
            <a:extLst>
              <a:ext uri="{FF2B5EF4-FFF2-40B4-BE49-F238E27FC236}">
                <a16:creationId xmlns:a16="http://schemas.microsoft.com/office/drawing/2014/main" id="{E27D93B3-0F43-4900-28CD-CBD66C8F1974}"/>
              </a:ext>
            </a:extLst>
          </p:cNvPr>
          <p:cNvGrpSpPr/>
          <p:nvPr/>
        </p:nvGrpSpPr>
        <p:grpSpPr>
          <a:xfrm>
            <a:off x="7448550" y="1395746"/>
            <a:ext cx="4411702" cy="2121175"/>
            <a:chOff x="536308" y="1155000"/>
            <a:chExt cx="4554327" cy="1966308"/>
          </a:xfrm>
          <a:solidFill>
            <a:schemeClr val="bg1"/>
          </a:solidFill>
        </p:grpSpPr>
        <p:grpSp>
          <p:nvGrpSpPr>
            <p:cNvPr id="114" name="Gruppo 60">
              <a:extLst>
                <a:ext uri="{FF2B5EF4-FFF2-40B4-BE49-F238E27FC236}">
                  <a16:creationId xmlns:a16="http://schemas.microsoft.com/office/drawing/2014/main" id="{EFBBC1AB-F37C-DDCB-2CFF-DA51A646E0E4}"/>
                </a:ext>
              </a:extLst>
            </p:cNvPr>
            <p:cNvGrpSpPr/>
            <p:nvPr/>
          </p:nvGrpSpPr>
          <p:grpSpPr>
            <a:xfrm>
              <a:off x="634265" y="1226457"/>
              <a:ext cx="4456370" cy="1894851"/>
              <a:chOff x="640127" y="1226457"/>
              <a:chExt cx="4456370" cy="1894851"/>
            </a:xfrm>
            <a:grpFill/>
          </p:grpSpPr>
          <p:sp>
            <p:nvSpPr>
              <p:cNvPr id="118" name="Rettangolo 45">
                <a:extLst>
                  <a:ext uri="{FF2B5EF4-FFF2-40B4-BE49-F238E27FC236}">
                    <a16:creationId xmlns:a16="http://schemas.microsoft.com/office/drawing/2014/main" id="{EA6AC20D-898B-9511-72A0-E0D5939B810F}"/>
                  </a:ext>
                </a:extLst>
              </p:cNvPr>
              <p:cNvSpPr/>
              <p:nvPr/>
            </p:nvSpPr>
            <p:spPr>
              <a:xfrm>
                <a:off x="640127" y="1226457"/>
                <a:ext cx="4455267" cy="38726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b="1" dirty="0">
                    <a:solidFill>
                      <a:schemeClr val="bg1"/>
                    </a:solidFill>
                  </a:rPr>
                  <a:t>C code generation</a:t>
                </a:r>
              </a:p>
            </p:txBody>
          </p:sp>
          <p:sp>
            <p:nvSpPr>
              <p:cNvPr id="119" name="Rettangolo 43">
                <a:extLst>
                  <a:ext uri="{FF2B5EF4-FFF2-40B4-BE49-F238E27FC236}">
                    <a16:creationId xmlns:a16="http://schemas.microsoft.com/office/drawing/2014/main" id="{ACF13676-95B2-E7A0-83C2-0D2A0EE563E9}"/>
                  </a:ext>
                </a:extLst>
              </p:cNvPr>
              <p:cNvSpPr/>
              <p:nvPr/>
            </p:nvSpPr>
            <p:spPr>
              <a:xfrm>
                <a:off x="641230" y="1623696"/>
                <a:ext cx="4455267" cy="1497612"/>
              </a:xfrm>
              <a:prstGeom prst="rect">
                <a:avLst/>
              </a:prstGeom>
              <a:grpFill/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15" name="Gruppo 46">
              <a:extLst>
                <a:ext uri="{FF2B5EF4-FFF2-40B4-BE49-F238E27FC236}">
                  <a16:creationId xmlns:a16="http://schemas.microsoft.com/office/drawing/2014/main" id="{0291906B-DED8-EEC1-0446-6A508AA3C98F}"/>
                </a:ext>
              </a:extLst>
            </p:cNvPr>
            <p:cNvGrpSpPr/>
            <p:nvPr/>
          </p:nvGrpSpPr>
          <p:grpSpPr>
            <a:xfrm>
              <a:off x="536308" y="1155000"/>
              <a:ext cx="4458587" cy="1890109"/>
              <a:chOff x="536308" y="1155000"/>
              <a:chExt cx="4458587" cy="1890109"/>
            </a:xfrm>
            <a:grpFill/>
          </p:grpSpPr>
          <p:sp>
            <p:nvSpPr>
              <p:cNvPr id="116" name="Rettangolo 42">
                <a:extLst>
                  <a:ext uri="{FF2B5EF4-FFF2-40B4-BE49-F238E27FC236}">
                    <a16:creationId xmlns:a16="http://schemas.microsoft.com/office/drawing/2014/main" id="{6D123EC0-A915-6397-A167-EE58A936E2C7}"/>
                  </a:ext>
                </a:extLst>
              </p:cNvPr>
              <p:cNvSpPr/>
              <p:nvPr/>
            </p:nvSpPr>
            <p:spPr>
              <a:xfrm>
                <a:off x="539629" y="1547496"/>
                <a:ext cx="4455266" cy="1497613"/>
              </a:xfrm>
              <a:prstGeom prst="rect">
                <a:avLst/>
              </a:prstGeom>
              <a:grpFill/>
              <a:ln w="25400">
                <a:solidFill>
                  <a:srgbClr val="01648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7" name="Rettangolo 44">
                <a:extLst>
                  <a:ext uri="{FF2B5EF4-FFF2-40B4-BE49-F238E27FC236}">
                    <a16:creationId xmlns:a16="http://schemas.microsoft.com/office/drawing/2014/main" id="{0F23AE16-AC4D-EE34-58F0-77A34CB5C9C2}"/>
                  </a:ext>
                </a:extLst>
              </p:cNvPr>
              <p:cNvSpPr/>
              <p:nvPr/>
            </p:nvSpPr>
            <p:spPr>
              <a:xfrm>
                <a:off x="536308" y="1155000"/>
                <a:ext cx="4455266" cy="387260"/>
              </a:xfrm>
              <a:prstGeom prst="rect">
                <a:avLst/>
              </a:prstGeom>
              <a:solidFill>
                <a:srgbClr val="01648B"/>
              </a:solidFill>
              <a:ln w="25400">
                <a:solidFill>
                  <a:srgbClr val="01648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lnSpc>
                    <a:spcPct val="125000"/>
                  </a:lnSpc>
                </a:pPr>
                <a:r>
                  <a:rPr lang="en-US" sz="1200" b="1" dirty="0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Montserrat"/>
                  </a:rPr>
                  <a:t>Host</a:t>
                </a:r>
              </a:p>
            </p:txBody>
          </p:sp>
        </p:grpSp>
      </p:grpSp>
      <p:grpSp>
        <p:nvGrpSpPr>
          <p:cNvPr id="103" name="Gruppo 61">
            <a:extLst>
              <a:ext uri="{FF2B5EF4-FFF2-40B4-BE49-F238E27FC236}">
                <a16:creationId xmlns:a16="http://schemas.microsoft.com/office/drawing/2014/main" id="{B31491D1-B9BE-901D-C6B9-1E0B5A4C3443}"/>
              </a:ext>
            </a:extLst>
          </p:cNvPr>
          <p:cNvGrpSpPr/>
          <p:nvPr/>
        </p:nvGrpSpPr>
        <p:grpSpPr>
          <a:xfrm>
            <a:off x="536408" y="4931380"/>
            <a:ext cx="2359577" cy="1707694"/>
            <a:chOff x="536309" y="1155000"/>
            <a:chExt cx="2435859" cy="1583015"/>
          </a:xfrm>
          <a:solidFill>
            <a:schemeClr val="bg1"/>
          </a:solidFill>
        </p:grpSpPr>
        <p:grpSp>
          <p:nvGrpSpPr>
            <p:cNvPr id="104" name="Gruppo 60">
              <a:extLst>
                <a:ext uri="{FF2B5EF4-FFF2-40B4-BE49-F238E27FC236}">
                  <a16:creationId xmlns:a16="http://schemas.microsoft.com/office/drawing/2014/main" id="{A6555CE1-CE53-8865-2CFC-3DC87F90DDB6}"/>
                </a:ext>
              </a:extLst>
            </p:cNvPr>
            <p:cNvGrpSpPr/>
            <p:nvPr/>
          </p:nvGrpSpPr>
          <p:grpSpPr>
            <a:xfrm>
              <a:off x="634265" y="1226457"/>
              <a:ext cx="2337903" cy="1511558"/>
              <a:chOff x="640127" y="1226457"/>
              <a:chExt cx="2337903" cy="1511558"/>
            </a:xfrm>
            <a:grpFill/>
          </p:grpSpPr>
          <p:sp>
            <p:nvSpPr>
              <p:cNvPr id="108" name="Rettangolo 45">
                <a:extLst>
                  <a:ext uri="{FF2B5EF4-FFF2-40B4-BE49-F238E27FC236}">
                    <a16:creationId xmlns:a16="http://schemas.microsoft.com/office/drawing/2014/main" id="{1B129E4C-A623-6295-67AF-14AE4135F50E}"/>
                  </a:ext>
                </a:extLst>
              </p:cNvPr>
              <p:cNvSpPr/>
              <p:nvPr/>
            </p:nvSpPr>
            <p:spPr>
              <a:xfrm>
                <a:off x="640127" y="1226457"/>
                <a:ext cx="2336800" cy="38726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b="1" dirty="0">
                    <a:solidFill>
                      <a:schemeClr val="bg1"/>
                    </a:solidFill>
                  </a:rPr>
                  <a:t>C code generation</a:t>
                </a:r>
              </a:p>
            </p:txBody>
          </p:sp>
          <p:sp>
            <p:nvSpPr>
              <p:cNvPr id="109" name="Rettangolo 43">
                <a:extLst>
                  <a:ext uri="{FF2B5EF4-FFF2-40B4-BE49-F238E27FC236}">
                    <a16:creationId xmlns:a16="http://schemas.microsoft.com/office/drawing/2014/main" id="{850D5319-847C-B947-3C4D-4285C5C3F12E}"/>
                  </a:ext>
                </a:extLst>
              </p:cNvPr>
              <p:cNvSpPr/>
              <p:nvPr/>
            </p:nvSpPr>
            <p:spPr>
              <a:xfrm>
                <a:off x="641230" y="1623697"/>
                <a:ext cx="2336800" cy="1114318"/>
              </a:xfrm>
              <a:prstGeom prst="rect">
                <a:avLst/>
              </a:prstGeom>
              <a:grpFill/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05" name="Gruppo 46">
              <a:extLst>
                <a:ext uri="{FF2B5EF4-FFF2-40B4-BE49-F238E27FC236}">
                  <a16:creationId xmlns:a16="http://schemas.microsoft.com/office/drawing/2014/main" id="{E19BDC98-4AF5-0AD3-4221-6A4FD41B7FB8}"/>
                </a:ext>
              </a:extLst>
            </p:cNvPr>
            <p:cNvGrpSpPr/>
            <p:nvPr/>
          </p:nvGrpSpPr>
          <p:grpSpPr>
            <a:xfrm>
              <a:off x="536309" y="1155000"/>
              <a:ext cx="2340121" cy="1506815"/>
              <a:chOff x="536309" y="1155000"/>
              <a:chExt cx="2340121" cy="1506815"/>
            </a:xfrm>
            <a:grpFill/>
          </p:grpSpPr>
          <p:sp>
            <p:nvSpPr>
              <p:cNvPr id="106" name="Rettangolo 42">
                <a:extLst>
                  <a:ext uri="{FF2B5EF4-FFF2-40B4-BE49-F238E27FC236}">
                    <a16:creationId xmlns:a16="http://schemas.microsoft.com/office/drawing/2014/main" id="{4C97312C-7E79-40BA-2FB0-194BBBF6A638}"/>
                  </a:ext>
                </a:extLst>
              </p:cNvPr>
              <p:cNvSpPr/>
              <p:nvPr/>
            </p:nvSpPr>
            <p:spPr>
              <a:xfrm>
                <a:off x="539630" y="1547497"/>
                <a:ext cx="2336800" cy="1114318"/>
              </a:xfrm>
              <a:prstGeom prst="rect">
                <a:avLst/>
              </a:prstGeom>
              <a:grpFill/>
              <a:ln w="25400">
                <a:solidFill>
                  <a:srgbClr val="01648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7" name="Rettangolo 44">
                <a:extLst>
                  <a:ext uri="{FF2B5EF4-FFF2-40B4-BE49-F238E27FC236}">
                    <a16:creationId xmlns:a16="http://schemas.microsoft.com/office/drawing/2014/main" id="{A84F83CA-5ECF-C11D-7190-8A22A5384C97}"/>
                  </a:ext>
                </a:extLst>
              </p:cNvPr>
              <p:cNvSpPr/>
              <p:nvPr/>
            </p:nvSpPr>
            <p:spPr>
              <a:xfrm>
                <a:off x="536309" y="1155000"/>
                <a:ext cx="2336800" cy="387260"/>
              </a:xfrm>
              <a:prstGeom prst="rect">
                <a:avLst/>
              </a:prstGeom>
              <a:solidFill>
                <a:srgbClr val="01648B"/>
              </a:solidFill>
              <a:ln w="25400">
                <a:solidFill>
                  <a:srgbClr val="01648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lnSpc>
                    <a:spcPct val="125000"/>
                  </a:lnSpc>
                </a:pPr>
                <a:r>
                  <a:rPr lang="en-US" sz="1200" b="1" dirty="0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Montserrat"/>
                  </a:rPr>
                  <a:t>Vendor-specific</a:t>
                </a:r>
              </a:p>
            </p:txBody>
          </p:sp>
        </p:grpSp>
      </p:grpSp>
      <p:grpSp>
        <p:nvGrpSpPr>
          <p:cNvPr id="94" name="Gruppo 61">
            <a:extLst>
              <a:ext uri="{FF2B5EF4-FFF2-40B4-BE49-F238E27FC236}">
                <a16:creationId xmlns:a16="http://schemas.microsoft.com/office/drawing/2014/main" id="{E864DFEA-7A1F-29F5-6463-E7465B5661D1}"/>
              </a:ext>
            </a:extLst>
          </p:cNvPr>
          <p:cNvGrpSpPr/>
          <p:nvPr/>
        </p:nvGrpSpPr>
        <p:grpSpPr>
          <a:xfrm>
            <a:off x="534353" y="1069110"/>
            <a:ext cx="2359577" cy="3641306"/>
            <a:chOff x="536309" y="1155000"/>
            <a:chExt cx="2435859" cy="3375453"/>
          </a:xfrm>
          <a:solidFill>
            <a:schemeClr val="bg1"/>
          </a:solidFill>
        </p:grpSpPr>
        <p:grpSp>
          <p:nvGrpSpPr>
            <p:cNvPr id="95" name="Gruppo 60">
              <a:extLst>
                <a:ext uri="{FF2B5EF4-FFF2-40B4-BE49-F238E27FC236}">
                  <a16:creationId xmlns:a16="http://schemas.microsoft.com/office/drawing/2014/main" id="{2BF4AFE1-5F1F-CD29-2E9A-ED2F6318DEB2}"/>
                </a:ext>
              </a:extLst>
            </p:cNvPr>
            <p:cNvGrpSpPr/>
            <p:nvPr/>
          </p:nvGrpSpPr>
          <p:grpSpPr>
            <a:xfrm>
              <a:off x="634265" y="1226457"/>
              <a:ext cx="2337903" cy="3303996"/>
              <a:chOff x="640127" y="1226457"/>
              <a:chExt cx="2337903" cy="3303996"/>
            </a:xfrm>
            <a:grpFill/>
          </p:grpSpPr>
          <p:sp>
            <p:nvSpPr>
              <p:cNvPr id="99" name="Rettangolo 45">
                <a:extLst>
                  <a:ext uri="{FF2B5EF4-FFF2-40B4-BE49-F238E27FC236}">
                    <a16:creationId xmlns:a16="http://schemas.microsoft.com/office/drawing/2014/main" id="{5B113711-F362-7648-1294-AB661C143427}"/>
                  </a:ext>
                </a:extLst>
              </p:cNvPr>
              <p:cNvSpPr/>
              <p:nvPr/>
            </p:nvSpPr>
            <p:spPr>
              <a:xfrm>
                <a:off x="640127" y="1226457"/>
                <a:ext cx="2336800" cy="38726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b="1" dirty="0">
                    <a:solidFill>
                      <a:schemeClr val="bg1"/>
                    </a:solidFill>
                  </a:rPr>
                  <a:t>C code generation</a:t>
                </a:r>
              </a:p>
            </p:txBody>
          </p:sp>
          <p:sp>
            <p:nvSpPr>
              <p:cNvPr id="100" name="Rettangolo 43">
                <a:extLst>
                  <a:ext uri="{FF2B5EF4-FFF2-40B4-BE49-F238E27FC236}">
                    <a16:creationId xmlns:a16="http://schemas.microsoft.com/office/drawing/2014/main" id="{D2480E25-6F11-5C05-94ED-B604EFB22C5C}"/>
                  </a:ext>
                </a:extLst>
              </p:cNvPr>
              <p:cNvSpPr/>
              <p:nvPr/>
            </p:nvSpPr>
            <p:spPr>
              <a:xfrm>
                <a:off x="641230" y="1623696"/>
                <a:ext cx="2336800" cy="2906757"/>
              </a:xfrm>
              <a:prstGeom prst="rect">
                <a:avLst/>
              </a:prstGeom>
              <a:grpFill/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96" name="Gruppo 46">
              <a:extLst>
                <a:ext uri="{FF2B5EF4-FFF2-40B4-BE49-F238E27FC236}">
                  <a16:creationId xmlns:a16="http://schemas.microsoft.com/office/drawing/2014/main" id="{5B5AD7CF-0828-5A17-E843-6003983BD069}"/>
                </a:ext>
              </a:extLst>
            </p:cNvPr>
            <p:cNvGrpSpPr/>
            <p:nvPr/>
          </p:nvGrpSpPr>
          <p:grpSpPr>
            <a:xfrm>
              <a:off x="536309" y="1155000"/>
              <a:ext cx="2340121" cy="3299253"/>
              <a:chOff x="536309" y="1155000"/>
              <a:chExt cx="2340121" cy="3299253"/>
            </a:xfrm>
            <a:grpFill/>
          </p:grpSpPr>
          <p:sp>
            <p:nvSpPr>
              <p:cNvPr id="97" name="Rettangolo 42">
                <a:extLst>
                  <a:ext uri="{FF2B5EF4-FFF2-40B4-BE49-F238E27FC236}">
                    <a16:creationId xmlns:a16="http://schemas.microsoft.com/office/drawing/2014/main" id="{2AEC4421-9B2A-9F4E-3B0C-30B4C1C60791}"/>
                  </a:ext>
                </a:extLst>
              </p:cNvPr>
              <p:cNvSpPr/>
              <p:nvPr/>
            </p:nvSpPr>
            <p:spPr>
              <a:xfrm>
                <a:off x="539630" y="1547496"/>
                <a:ext cx="2336800" cy="2906757"/>
              </a:xfrm>
              <a:prstGeom prst="rect">
                <a:avLst/>
              </a:prstGeom>
              <a:grpFill/>
              <a:ln w="25400">
                <a:solidFill>
                  <a:srgbClr val="01648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8" name="Rettangolo 44">
                <a:extLst>
                  <a:ext uri="{FF2B5EF4-FFF2-40B4-BE49-F238E27FC236}">
                    <a16:creationId xmlns:a16="http://schemas.microsoft.com/office/drawing/2014/main" id="{A79D3095-CA7D-3175-EF06-55B4B08CDCAA}"/>
                  </a:ext>
                </a:extLst>
              </p:cNvPr>
              <p:cNvSpPr/>
              <p:nvPr/>
            </p:nvSpPr>
            <p:spPr>
              <a:xfrm>
                <a:off x="536309" y="1155000"/>
                <a:ext cx="2336800" cy="387260"/>
              </a:xfrm>
              <a:prstGeom prst="rect">
                <a:avLst/>
              </a:prstGeom>
              <a:solidFill>
                <a:srgbClr val="01648B"/>
              </a:solidFill>
              <a:ln w="25400">
                <a:solidFill>
                  <a:srgbClr val="01648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lnSpc>
                    <a:spcPct val="125000"/>
                  </a:lnSpc>
                </a:pPr>
                <a:r>
                  <a:rPr lang="en-US" sz="1200" b="1" dirty="0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Montserrat"/>
                  </a:rPr>
                  <a:t>C/C++ code generation</a:t>
                </a:r>
              </a:p>
            </p:txBody>
          </p:sp>
        </p:grp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A0A7CC94-119A-41E6-AC53-371766DB37F1}"/>
              </a:ext>
            </a:extLst>
          </p:cNvPr>
          <p:cNvSpPr/>
          <p:nvPr/>
        </p:nvSpPr>
        <p:spPr>
          <a:xfrm>
            <a:off x="412303" y="1297011"/>
            <a:ext cx="8058944" cy="374768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12" name="Gruppo 25">
            <a:extLst>
              <a:ext uri="{FF2B5EF4-FFF2-40B4-BE49-F238E27FC236}">
                <a16:creationId xmlns:a16="http://schemas.microsoft.com/office/drawing/2014/main" id="{FE91C140-6F62-6142-73FC-D85C64B4C577}"/>
              </a:ext>
            </a:extLst>
          </p:cNvPr>
          <p:cNvGrpSpPr/>
          <p:nvPr/>
        </p:nvGrpSpPr>
        <p:grpSpPr>
          <a:xfrm>
            <a:off x="1021775" y="1858774"/>
            <a:ext cx="654971" cy="637722"/>
            <a:chOff x="4565258" y="2650034"/>
            <a:chExt cx="595236" cy="607513"/>
          </a:xfrm>
        </p:grpSpPr>
        <p:pic>
          <p:nvPicPr>
            <p:cNvPr id="13" name="Immagine 23">
              <a:extLst>
                <a:ext uri="{FF2B5EF4-FFF2-40B4-BE49-F238E27FC236}">
                  <a16:creationId xmlns:a16="http://schemas.microsoft.com/office/drawing/2014/main" id="{7B40F58B-3A24-F63E-D3EF-95ABEE75F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65258" y="2662311"/>
              <a:ext cx="595236" cy="595236"/>
            </a:xfrm>
            <a:prstGeom prst="rect">
              <a:avLst/>
            </a:prstGeom>
          </p:spPr>
        </p:pic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AA3975F5-0415-B8CB-AE99-958F998F0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3291" y="2650034"/>
              <a:ext cx="180652" cy="203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uppo 29">
            <a:extLst>
              <a:ext uri="{FF2B5EF4-FFF2-40B4-BE49-F238E27FC236}">
                <a16:creationId xmlns:a16="http://schemas.microsoft.com/office/drawing/2014/main" id="{4C5E2C77-DB91-9245-6AB4-5100B1939674}"/>
              </a:ext>
            </a:extLst>
          </p:cNvPr>
          <p:cNvGrpSpPr/>
          <p:nvPr/>
        </p:nvGrpSpPr>
        <p:grpSpPr>
          <a:xfrm>
            <a:off x="1596604" y="1871660"/>
            <a:ext cx="654971" cy="624835"/>
            <a:chOff x="5325643" y="2656172"/>
            <a:chExt cx="595236" cy="607513"/>
          </a:xfrm>
        </p:grpSpPr>
        <p:pic>
          <p:nvPicPr>
            <p:cNvPr id="16" name="Immagine 27">
              <a:extLst>
                <a:ext uri="{FF2B5EF4-FFF2-40B4-BE49-F238E27FC236}">
                  <a16:creationId xmlns:a16="http://schemas.microsoft.com/office/drawing/2014/main" id="{DD35859A-2101-E4F7-A2A7-6CAB5DE84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25643" y="2668449"/>
              <a:ext cx="595236" cy="595236"/>
            </a:xfrm>
            <a:prstGeom prst="rect">
              <a:avLst/>
            </a:prstGeom>
          </p:spPr>
        </p:pic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179B22DC-3FA3-27F3-10E6-D42CA07EA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676" y="2656172"/>
              <a:ext cx="180652" cy="203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897BC63-94A0-0BC1-F8C3-2A0483893EC3}"/>
              </a:ext>
            </a:extLst>
          </p:cNvPr>
          <p:cNvSpPr txBox="1"/>
          <p:nvPr/>
        </p:nvSpPr>
        <p:spPr>
          <a:xfrm>
            <a:off x="4698097" y="3513107"/>
            <a:ext cx="84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zWrap</a:t>
            </a:r>
            <a:endParaRPr lang="it-IT" dirty="0"/>
          </a:p>
        </p:txBody>
      </p:sp>
      <p:grpSp>
        <p:nvGrpSpPr>
          <p:cNvPr id="19" name="Gruppo 25">
            <a:extLst>
              <a:ext uri="{FF2B5EF4-FFF2-40B4-BE49-F238E27FC236}">
                <a16:creationId xmlns:a16="http://schemas.microsoft.com/office/drawing/2014/main" id="{4AD1F42D-9965-BE90-E049-CBB0114B4B22}"/>
              </a:ext>
            </a:extLst>
          </p:cNvPr>
          <p:cNvGrpSpPr/>
          <p:nvPr/>
        </p:nvGrpSpPr>
        <p:grpSpPr>
          <a:xfrm>
            <a:off x="1062828" y="5492086"/>
            <a:ext cx="656590" cy="606937"/>
            <a:chOff x="4565258" y="2650034"/>
            <a:chExt cx="595236" cy="607513"/>
          </a:xfrm>
        </p:grpSpPr>
        <p:pic>
          <p:nvPicPr>
            <p:cNvPr id="74" name="Immagine 23">
              <a:extLst>
                <a:ext uri="{FF2B5EF4-FFF2-40B4-BE49-F238E27FC236}">
                  <a16:creationId xmlns:a16="http://schemas.microsoft.com/office/drawing/2014/main" id="{185156AB-26BB-DF66-0690-8E4205971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65258" y="2662311"/>
              <a:ext cx="595236" cy="595236"/>
            </a:xfrm>
            <a:prstGeom prst="rect">
              <a:avLst/>
            </a:prstGeom>
          </p:spPr>
        </p:pic>
        <p:pic>
          <p:nvPicPr>
            <p:cNvPr id="75" name="Picture 8">
              <a:extLst>
                <a:ext uri="{FF2B5EF4-FFF2-40B4-BE49-F238E27FC236}">
                  <a16:creationId xmlns:a16="http://schemas.microsoft.com/office/drawing/2014/main" id="{A09469ED-C3CE-8882-8D12-BB27F65D0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3291" y="2650034"/>
              <a:ext cx="180652" cy="203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uppo 29">
            <a:extLst>
              <a:ext uri="{FF2B5EF4-FFF2-40B4-BE49-F238E27FC236}">
                <a16:creationId xmlns:a16="http://schemas.microsoft.com/office/drawing/2014/main" id="{4BFC3059-2EA0-57D6-B53F-DA0AEF44C179}"/>
              </a:ext>
            </a:extLst>
          </p:cNvPr>
          <p:cNvGrpSpPr/>
          <p:nvPr/>
        </p:nvGrpSpPr>
        <p:grpSpPr>
          <a:xfrm>
            <a:off x="1664859" y="5492086"/>
            <a:ext cx="636210" cy="606937"/>
            <a:chOff x="5325643" y="2656172"/>
            <a:chExt cx="595236" cy="607513"/>
          </a:xfrm>
        </p:grpSpPr>
        <p:pic>
          <p:nvPicPr>
            <p:cNvPr id="77" name="Immagine 27">
              <a:extLst>
                <a:ext uri="{FF2B5EF4-FFF2-40B4-BE49-F238E27FC236}">
                  <a16:creationId xmlns:a16="http://schemas.microsoft.com/office/drawing/2014/main" id="{B9553536-988C-8996-15EA-43EF0C247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25643" y="2668449"/>
              <a:ext cx="595236" cy="595236"/>
            </a:xfrm>
            <a:prstGeom prst="rect">
              <a:avLst/>
            </a:prstGeom>
          </p:spPr>
        </p:pic>
        <p:pic>
          <p:nvPicPr>
            <p:cNvPr id="78" name="Picture 8">
              <a:extLst>
                <a:ext uri="{FF2B5EF4-FFF2-40B4-BE49-F238E27FC236}">
                  <a16:creationId xmlns:a16="http://schemas.microsoft.com/office/drawing/2014/main" id="{919E2798-7A53-5CE2-453A-19EF9CF46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676" y="2656172"/>
              <a:ext cx="180652" cy="203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5" name="Gruppo 6">
            <a:extLst>
              <a:ext uri="{FF2B5EF4-FFF2-40B4-BE49-F238E27FC236}">
                <a16:creationId xmlns:a16="http://schemas.microsoft.com/office/drawing/2014/main" id="{7B36030C-AE5A-818F-1F25-685D15F6815E}"/>
              </a:ext>
            </a:extLst>
          </p:cNvPr>
          <p:cNvGrpSpPr/>
          <p:nvPr/>
        </p:nvGrpSpPr>
        <p:grpSpPr>
          <a:xfrm>
            <a:off x="8453832" y="1989458"/>
            <a:ext cx="791565" cy="765904"/>
            <a:chOff x="5187167" y="2409458"/>
            <a:chExt cx="908833" cy="908833"/>
          </a:xfrm>
        </p:grpSpPr>
        <p:pic>
          <p:nvPicPr>
            <p:cNvPr id="86" name="Immagine 3">
              <a:extLst>
                <a:ext uri="{FF2B5EF4-FFF2-40B4-BE49-F238E27FC236}">
                  <a16:creationId xmlns:a16="http://schemas.microsoft.com/office/drawing/2014/main" id="{2F91479A-EF1D-4B1F-4C79-603484FD2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87167" y="2409458"/>
              <a:ext cx="908833" cy="908833"/>
            </a:xfrm>
            <a:prstGeom prst="rect">
              <a:avLst/>
            </a:prstGeom>
          </p:spPr>
        </p:pic>
        <p:pic>
          <p:nvPicPr>
            <p:cNvPr id="87" name="Picture 50">
              <a:extLst>
                <a:ext uri="{FF2B5EF4-FFF2-40B4-BE49-F238E27FC236}">
                  <a16:creationId xmlns:a16="http://schemas.microsoft.com/office/drawing/2014/main" id="{488361B5-03D3-A7DD-90C4-3A2111C72D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7167" y="2409458"/>
              <a:ext cx="349167" cy="313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8" name="Immagine 87">
            <a:extLst>
              <a:ext uri="{FF2B5EF4-FFF2-40B4-BE49-F238E27FC236}">
                <a16:creationId xmlns:a16="http://schemas.microsoft.com/office/drawing/2014/main" id="{FB9D0083-09D4-63CF-FFF8-D12DDD4C7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0694" y="2028192"/>
            <a:ext cx="656540" cy="656540"/>
          </a:xfrm>
          <a:prstGeom prst="rect">
            <a:avLst/>
          </a:prstGeom>
        </p:spPr>
      </p:pic>
      <p:pic>
        <p:nvPicPr>
          <p:cNvPr id="89" name="Immagine 88">
            <a:extLst>
              <a:ext uri="{FF2B5EF4-FFF2-40B4-BE49-F238E27FC236}">
                <a16:creationId xmlns:a16="http://schemas.microsoft.com/office/drawing/2014/main" id="{9CC46E6A-7320-5EBF-3201-9310F0F887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3353" y="3113767"/>
            <a:ext cx="612208" cy="612208"/>
          </a:xfrm>
          <a:prstGeom prst="rect">
            <a:avLst/>
          </a:prstGeom>
        </p:spPr>
      </p:pic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57592DBA-1267-2E39-B713-80FA74E8F66F}"/>
              </a:ext>
            </a:extLst>
          </p:cNvPr>
          <p:cNvSpPr txBox="1"/>
          <p:nvPr/>
        </p:nvSpPr>
        <p:spPr>
          <a:xfrm>
            <a:off x="841383" y="2518027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Generated</a:t>
            </a:r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C/C++</a:t>
            </a:r>
            <a:b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sources and </a:t>
            </a:r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headers</a:t>
            </a:r>
            <a:endParaRPr lang="it-IT" sz="1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1E0891CF-6C76-8A42-8C0D-C9317319AE22}"/>
              </a:ext>
            </a:extLst>
          </p:cNvPr>
          <p:cNvSpPr txBox="1"/>
          <p:nvPr/>
        </p:nvSpPr>
        <p:spPr>
          <a:xfrm>
            <a:off x="835850" y="3759507"/>
            <a:ext cx="167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Codegen</a:t>
            </a:r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support files</a:t>
            </a:r>
            <a:b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</a:t>
            </a:r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buildInfo</a:t>
            </a:r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</a:t>
            </a:r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codeInfo</a:t>
            </a:r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5A007C45-9AB7-AA01-3BA6-0A816792A66B}"/>
              </a:ext>
            </a:extLst>
          </p:cNvPr>
          <p:cNvSpPr txBox="1"/>
          <p:nvPr/>
        </p:nvSpPr>
        <p:spPr>
          <a:xfrm>
            <a:off x="582714" y="6169125"/>
            <a:ext cx="2266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Board Support Package (BSP)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E25C1F17-4EAF-DA9E-EEFE-6A765364AD9C}"/>
              </a:ext>
            </a:extLst>
          </p:cNvPr>
          <p:cNvSpPr txBox="1"/>
          <p:nvPr/>
        </p:nvSpPr>
        <p:spPr>
          <a:xfrm>
            <a:off x="8161930" y="2854228"/>
            <a:ext cx="1375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Drop-in MATLAB </a:t>
            </a:r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function</a:t>
            </a:r>
            <a:endParaRPr lang="it-IT" sz="1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76EE3E52-59DB-3BF4-120D-DCAC38929B4E}"/>
              </a:ext>
            </a:extLst>
          </p:cNvPr>
          <p:cNvSpPr txBox="1"/>
          <p:nvPr/>
        </p:nvSpPr>
        <p:spPr>
          <a:xfrm>
            <a:off x="9774537" y="2838280"/>
            <a:ext cx="1375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Drop-in </a:t>
            </a:r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Simulink</a:t>
            </a:r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Block Library</a:t>
            </a:r>
          </a:p>
        </p:txBody>
      </p:sp>
      <p:grpSp>
        <p:nvGrpSpPr>
          <p:cNvPr id="120" name="Gruppo 119">
            <a:extLst>
              <a:ext uri="{FF2B5EF4-FFF2-40B4-BE49-F238E27FC236}">
                <a16:creationId xmlns:a16="http://schemas.microsoft.com/office/drawing/2014/main" id="{91D17CD2-85DD-8BF2-846B-3E36C74801C0}"/>
              </a:ext>
            </a:extLst>
          </p:cNvPr>
          <p:cNvGrpSpPr/>
          <p:nvPr/>
        </p:nvGrpSpPr>
        <p:grpSpPr>
          <a:xfrm>
            <a:off x="7086713" y="1143891"/>
            <a:ext cx="1053592" cy="636350"/>
            <a:chOff x="6233602" y="713245"/>
            <a:chExt cx="1345723" cy="81279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B14951E-B170-83BC-4F43-B9A99C6D8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33602" y="713245"/>
              <a:ext cx="1345723" cy="812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Immagine 110">
              <a:extLst>
                <a:ext uri="{FF2B5EF4-FFF2-40B4-BE49-F238E27FC236}">
                  <a16:creationId xmlns:a16="http://schemas.microsoft.com/office/drawing/2014/main" id="{8F784528-863C-658B-7115-3C75933E8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59751" y="728069"/>
              <a:ext cx="1086221" cy="702146"/>
            </a:xfrm>
            <a:prstGeom prst="rect">
              <a:avLst/>
            </a:prstGeom>
          </p:spPr>
        </p:pic>
      </p:grpSp>
      <p:grpSp>
        <p:nvGrpSpPr>
          <p:cNvPr id="2074" name="Gruppo 2073">
            <a:extLst>
              <a:ext uri="{FF2B5EF4-FFF2-40B4-BE49-F238E27FC236}">
                <a16:creationId xmlns:a16="http://schemas.microsoft.com/office/drawing/2014/main" id="{191295CB-CE80-4534-C49B-0A8A695D8739}"/>
              </a:ext>
            </a:extLst>
          </p:cNvPr>
          <p:cNvGrpSpPr/>
          <p:nvPr/>
        </p:nvGrpSpPr>
        <p:grpSpPr>
          <a:xfrm>
            <a:off x="7205970" y="4159142"/>
            <a:ext cx="4800902" cy="2452053"/>
            <a:chOff x="6913698" y="4253160"/>
            <a:chExt cx="4800902" cy="2452053"/>
          </a:xfrm>
        </p:grpSpPr>
        <p:grpSp>
          <p:nvGrpSpPr>
            <p:cNvPr id="79" name="Gruppo 25">
              <a:extLst>
                <a:ext uri="{FF2B5EF4-FFF2-40B4-BE49-F238E27FC236}">
                  <a16:creationId xmlns:a16="http://schemas.microsoft.com/office/drawing/2014/main" id="{B4041C44-9FCE-0B77-0F06-91B0FE5305D5}"/>
                </a:ext>
              </a:extLst>
            </p:cNvPr>
            <p:cNvGrpSpPr/>
            <p:nvPr/>
          </p:nvGrpSpPr>
          <p:grpSpPr>
            <a:xfrm>
              <a:off x="8428864" y="5041284"/>
              <a:ext cx="821403" cy="759287"/>
              <a:chOff x="4565258" y="2650034"/>
              <a:chExt cx="595236" cy="607513"/>
            </a:xfrm>
          </p:grpSpPr>
          <p:pic>
            <p:nvPicPr>
              <p:cNvPr id="80" name="Immagine 23">
                <a:extLst>
                  <a:ext uri="{FF2B5EF4-FFF2-40B4-BE49-F238E27FC236}">
                    <a16:creationId xmlns:a16="http://schemas.microsoft.com/office/drawing/2014/main" id="{CFB63BEA-2CA2-753E-D01C-52D7308B2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65258" y="2662311"/>
                <a:ext cx="595236" cy="595236"/>
              </a:xfrm>
              <a:prstGeom prst="rect">
                <a:avLst/>
              </a:prstGeom>
            </p:spPr>
          </p:pic>
          <p:pic>
            <p:nvPicPr>
              <p:cNvPr id="81" name="Picture 8">
                <a:extLst>
                  <a:ext uri="{FF2B5EF4-FFF2-40B4-BE49-F238E27FC236}">
                    <a16:creationId xmlns:a16="http://schemas.microsoft.com/office/drawing/2014/main" id="{E1D4B099-5812-ECA6-53DF-667ED5AFE1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3291" y="2650034"/>
                <a:ext cx="180652" cy="203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2" name="Gruppo 29">
              <a:extLst>
                <a:ext uri="{FF2B5EF4-FFF2-40B4-BE49-F238E27FC236}">
                  <a16:creationId xmlns:a16="http://schemas.microsoft.com/office/drawing/2014/main" id="{DDB47454-344D-5AF8-336A-A41204C86176}"/>
                </a:ext>
              </a:extLst>
            </p:cNvPr>
            <p:cNvGrpSpPr/>
            <p:nvPr/>
          </p:nvGrpSpPr>
          <p:grpSpPr>
            <a:xfrm>
              <a:off x="9311733" y="5041284"/>
              <a:ext cx="779824" cy="743943"/>
              <a:chOff x="5325643" y="2656172"/>
              <a:chExt cx="595236" cy="607513"/>
            </a:xfrm>
          </p:grpSpPr>
          <p:pic>
            <p:nvPicPr>
              <p:cNvPr id="83" name="Immagine 27">
                <a:extLst>
                  <a:ext uri="{FF2B5EF4-FFF2-40B4-BE49-F238E27FC236}">
                    <a16:creationId xmlns:a16="http://schemas.microsoft.com/office/drawing/2014/main" id="{936C7117-CC5D-AA57-9D15-DDE60DA8D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25643" y="2668449"/>
                <a:ext cx="595236" cy="595236"/>
              </a:xfrm>
              <a:prstGeom prst="rect">
                <a:avLst/>
              </a:prstGeom>
            </p:spPr>
          </p:pic>
          <p:pic>
            <p:nvPicPr>
              <p:cNvPr id="84" name="Picture 8">
                <a:extLst>
                  <a:ext uri="{FF2B5EF4-FFF2-40B4-BE49-F238E27FC236}">
                    <a16:creationId xmlns:a16="http://schemas.microsoft.com/office/drawing/2014/main" id="{8F256D27-DAE3-B897-73CC-621C5C8703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3676" y="2656172"/>
                <a:ext cx="180652" cy="203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1" name="Gruppo 61">
              <a:extLst>
                <a:ext uri="{FF2B5EF4-FFF2-40B4-BE49-F238E27FC236}">
                  <a16:creationId xmlns:a16="http://schemas.microsoft.com/office/drawing/2014/main" id="{D3842209-CC85-9485-3831-6093F4D00215}"/>
                </a:ext>
              </a:extLst>
            </p:cNvPr>
            <p:cNvGrpSpPr/>
            <p:nvPr/>
          </p:nvGrpSpPr>
          <p:grpSpPr>
            <a:xfrm>
              <a:off x="7161189" y="4584038"/>
              <a:ext cx="4411702" cy="2121175"/>
              <a:chOff x="536308" y="1155000"/>
              <a:chExt cx="4554327" cy="1966308"/>
            </a:xfrm>
            <a:solidFill>
              <a:schemeClr val="bg1"/>
            </a:solidFill>
          </p:grpSpPr>
          <p:grpSp>
            <p:nvGrpSpPr>
              <p:cNvPr id="122" name="Gruppo 60">
                <a:extLst>
                  <a:ext uri="{FF2B5EF4-FFF2-40B4-BE49-F238E27FC236}">
                    <a16:creationId xmlns:a16="http://schemas.microsoft.com/office/drawing/2014/main" id="{71E7177A-FBD4-F48C-37DB-C672B0495E95}"/>
                  </a:ext>
                </a:extLst>
              </p:cNvPr>
              <p:cNvGrpSpPr/>
              <p:nvPr/>
            </p:nvGrpSpPr>
            <p:grpSpPr>
              <a:xfrm>
                <a:off x="634265" y="1226457"/>
                <a:ext cx="4456370" cy="1894851"/>
                <a:chOff x="640127" y="1226457"/>
                <a:chExt cx="4456370" cy="1894851"/>
              </a:xfrm>
              <a:grpFill/>
            </p:grpSpPr>
            <p:sp>
              <p:nvSpPr>
                <p:cNvPr id="126" name="Rettangolo 45">
                  <a:extLst>
                    <a:ext uri="{FF2B5EF4-FFF2-40B4-BE49-F238E27FC236}">
                      <a16:creationId xmlns:a16="http://schemas.microsoft.com/office/drawing/2014/main" id="{FED6A48C-4DA4-6D6A-8804-4BD3CF408E8A}"/>
                    </a:ext>
                  </a:extLst>
                </p:cNvPr>
                <p:cNvSpPr/>
                <p:nvPr/>
              </p:nvSpPr>
              <p:spPr>
                <a:xfrm>
                  <a:off x="640127" y="1226457"/>
                  <a:ext cx="4455267" cy="38726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b="1" dirty="0">
                      <a:solidFill>
                        <a:schemeClr val="bg1"/>
                      </a:solidFill>
                    </a:rPr>
                    <a:t>C code generation</a:t>
                  </a:r>
                </a:p>
              </p:txBody>
            </p:sp>
            <p:sp>
              <p:nvSpPr>
                <p:cNvPr id="127" name="Rettangolo 43">
                  <a:extLst>
                    <a:ext uri="{FF2B5EF4-FFF2-40B4-BE49-F238E27FC236}">
                      <a16:creationId xmlns:a16="http://schemas.microsoft.com/office/drawing/2014/main" id="{F7E309CC-6112-B4CC-892F-0474B8223DF8}"/>
                    </a:ext>
                  </a:extLst>
                </p:cNvPr>
                <p:cNvSpPr/>
                <p:nvPr/>
              </p:nvSpPr>
              <p:spPr>
                <a:xfrm>
                  <a:off x="641230" y="1623696"/>
                  <a:ext cx="4455267" cy="1497612"/>
                </a:xfrm>
                <a:prstGeom prst="rect">
                  <a:avLst/>
                </a:prstGeom>
                <a:grpFill/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23" name="Gruppo 46">
                <a:extLst>
                  <a:ext uri="{FF2B5EF4-FFF2-40B4-BE49-F238E27FC236}">
                    <a16:creationId xmlns:a16="http://schemas.microsoft.com/office/drawing/2014/main" id="{FA1E6211-FAA9-856B-15F3-196C8F263BE1}"/>
                  </a:ext>
                </a:extLst>
              </p:cNvPr>
              <p:cNvGrpSpPr/>
              <p:nvPr/>
            </p:nvGrpSpPr>
            <p:grpSpPr>
              <a:xfrm>
                <a:off x="536308" y="1155000"/>
                <a:ext cx="4458587" cy="1890109"/>
                <a:chOff x="536308" y="1155000"/>
                <a:chExt cx="4458587" cy="1890109"/>
              </a:xfrm>
              <a:grpFill/>
            </p:grpSpPr>
            <p:sp>
              <p:nvSpPr>
                <p:cNvPr id="124" name="Rettangolo 42">
                  <a:extLst>
                    <a:ext uri="{FF2B5EF4-FFF2-40B4-BE49-F238E27FC236}">
                      <a16:creationId xmlns:a16="http://schemas.microsoft.com/office/drawing/2014/main" id="{1FE80C4B-8C04-3374-6DBE-A098DF9C7308}"/>
                    </a:ext>
                  </a:extLst>
                </p:cNvPr>
                <p:cNvSpPr/>
                <p:nvPr/>
              </p:nvSpPr>
              <p:spPr>
                <a:xfrm>
                  <a:off x="539629" y="1547496"/>
                  <a:ext cx="4455266" cy="1497613"/>
                </a:xfrm>
                <a:prstGeom prst="rect">
                  <a:avLst/>
                </a:prstGeom>
                <a:grpFill/>
                <a:ln w="25400">
                  <a:solidFill>
                    <a:srgbClr val="01648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5" name="Rettangolo 44">
                  <a:extLst>
                    <a:ext uri="{FF2B5EF4-FFF2-40B4-BE49-F238E27FC236}">
                      <a16:creationId xmlns:a16="http://schemas.microsoft.com/office/drawing/2014/main" id="{99B01BE6-54E0-E48B-9783-62910F5319CE}"/>
                    </a:ext>
                  </a:extLst>
                </p:cNvPr>
                <p:cNvSpPr/>
                <p:nvPr/>
              </p:nvSpPr>
              <p:spPr>
                <a:xfrm>
                  <a:off x="536308" y="1155000"/>
                  <a:ext cx="4455266" cy="387260"/>
                </a:xfrm>
                <a:prstGeom prst="rect">
                  <a:avLst/>
                </a:prstGeom>
                <a:solidFill>
                  <a:srgbClr val="01648B"/>
                </a:solidFill>
                <a:ln w="25400">
                  <a:solidFill>
                    <a:srgbClr val="01648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>
                    <a:lnSpc>
                      <a:spcPct val="125000"/>
                    </a:lnSpc>
                  </a:pPr>
                  <a:r>
                    <a:rPr lang="en-US" sz="1200" b="1" dirty="0">
                      <a:solidFill>
                        <a:schemeClr val="bg1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  <a:sym typeface="Montserrat"/>
                    </a:rPr>
                    <a:t>Board</a:t>
                  </a:r>
                </a:p>
              </p:txBody>
            </p:sp>
          </p:grpSp>
        </p:grpSp>
        <p:pic>
          <p:nvPicPr>
            <p:cNvPr id="110" name="Immagine 17">
              <a:extLst>
                <a:ext uri="{FF2B5EF4-FFF2-40B4-BE49-F238E27FC236}">
                  <a16:creationId xmlns:a16="http://schemas.microsoft.com/office/drawing/2014/main" id="{AF65786A-FF69-D95A-3E02-21BA88ED3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13698" y="4253160"/>
              <a:ext cx="998381" cy="811858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2055" name="Gruppo 2054">
              <a:extLst>
                <a:ext uri="{FF2B5EF4-FFF2-40B4-BE49-F238E27FC236}">
                  <a16:creationId xmlns:a16="http://schemas.microsoft.com/office/drawing/2014/main" id="{24A3A926-A4EA-44F0-E00C-468334ADA351}"/>
                </a:ext>
              </a:extLst>
            </p:cNvPr>
            <p:cNvGrpSpPr/>
            <p:nvPr/>
          </p:nvGrpSpPr>
          <p:grpSpPr>
            <a:xfrm>
              <a:off x="8666100" y="5226548"/>
              <a:ext cx="821404" cy="819865"/>
              <a:chOff x="8151879" y="5428599"/>
              <a:chExt cx="821404" cy="819865"/>
            </a:xfrm>
          </p:grpSpPr>
          <p:pic>
            <p:nvPicPr>
              <p:cNvPr id="2049" name="Immagine 33">
                <a:extLst>
                  <a:ext uri="{FF2B5EF4-FFF2-40B4-BE49-F238E27FC236}">
                    <a16:creationId xmlns:a16="http://schemas.microsoft.com/office/drawing/2014/main" id="{6DD9B4ED-6734-DBD5-A89A-A0A02D258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51879" y="5428599"/>
                <a:ext cx="821404" cy="819865"/>
              </a:xfrm>
              <a:prstGeom prst="rect">
                <a:avLst/>
              </a:prstGeom>
            </p:spPr>
          </p:pic>
          <p:sp>
            <p:nvSpPr>
              <p:cNvPr id="2054" name="CasellaDiTesto 2053">
                <a:extLst>
                  <a:ext uri="{FF2B5EF4-FFF2-40B4-BE49-F238E27FC236}">
                    <a16:creationId xmlns:a16="http://schemas.microsoft.com/office/drawing/2014/main" id="{8380D1BC-CD09-D67C-B9AB-1378987C9F5A}"/>
                  </a:ext>
                </a:extLst>
              </p:cNvPr>
              <p:cNvSpPr txBox="1"/>
              <p:nvPr/>
            </p:nvSpPr>
            <p:spPr>
              <a:xfrm>
                <a:off x="8406128" y="5662258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0</a:t>
                </a:r>
              </a:p>
            </p:txBody>
          </p:sp>
        </p:grpSp>
        <p:grpSp>
          <p:nvGrpSpPr>
            <p:cNvPr id="2057" name="Gruppo 2056">
              <a:extLst>
                <a:ext uri="{FF2B5EF4-FFF2-40B4-BE49-F238E27FC236}">
                  <a16:creationId xmlns:a16="http://schemas.microsoft.com/office/drawing/2014/main" id="{D7CFE714-D636-E530-E1B6-75DF59A042F0}"/>
                </a:ext>
              </a:extLst>
            </p:cNvPr>
            <p:cNvGrpSpPr/>
            <p:nvPr/>
          </p:nvGrpSpPr>
          <p:grpSpPr>
            <a:xfrm>
              <a:off x="10375151" y="5234940"/>
              <a:ext cx="821404" cy="819865"/>
              <a:chOff x="9711229" y="5436992"/>
              <a:chExt cx="821404" cy="819865"/>
            </a:xfrm>
          </p:grpSpPr>
          <p:pic>
            <p:nvPicPr>
              <p:cNvPr id="2053" name="Immagine 33">
                <a:extLst>
                  <a:ext uri="{FF2B5EF4-FFF2-40B4-BE49-F238E27FC236}">
                    <a16:creationId xmlns:a16="http://schemas.microsoft.com/office/drawing/2014/main" id="{C772A1D6-F9AF-CE8D-30F8-57FA846E7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11229" y="5436992"/>
                <a:ext cx="821404" cy="819865"/>
              </a:xfrm>
              <a:prstGeom prst="rect">
                <a:avLst/>
              </a:prstGeom>
            </p:spPr>
          </p:pic>
          <p:sp>
            <p:nvSpPr>
              <p:cNvPr id="2056" name="CasellaDiTesto 2055">
                <a:extLst>
                  <a:ext uri="{FF2B5EF4-FFF2-40B4-BE49-F238E27FC236}">
                    <a16:creationId xmlns:a16="http://schemas.microsoft.com/office/drawing/2014/main" id="{0942094E-CE92-CF5E-D4B4-E2657E5FEC55}"/>
                  </a:ext>
                </a:extLst>
              </p:cNvPr>
              <p:cNvSpPr txBox="1"/>
              <p:nvPr/>
            </p:nvSpPr>
            <p:spPr>
              <a:xfrm>
                <a:off x="9965478" y="56687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1</a:t>
                </a:r>
              </a:p>
            </p:txBody>
          </p:sp>
        </p:grpSp>
        <p:sp>
          <p:nvSpPr>
            <p:cNvPr id="2058" name="CasellaDiTesto 1023">
              <a:extLst>
                <a:ext uri="{FF2B5EF4-FFF2-40B4-BE49-F238E27FC236}">
                  <a16:creationId xmlns:a16="http://schemas.microsoft.com/office/drawing/2014/main" id="{6F5B1600-BC97-8E43-52C5-159700CDAE41}"/>
                </a:ext>
              </a:extLst>
            </p:cNvPr>
            <p:cNvSpPr txBox="1"/>
            <p:nvPr/>
          </p:nvSpPr>
          <p:spPr>
            <a:xfrm>
              <a:off x="8377593" y="6054805"/>
              <a:ext cx="13965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Host </a:t>
              </a:r>
              <a:r>
                <a:rPr lang="it-IT" sz="10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Communication</a:t>
              </a:r>
              <a:endParaRPr lang="it-IT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/>
              <a:r>
                <a:rPr lang="it-IT" sz="1000" dirty="0" err="1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lwIP</a:t>
              </a:r>
              <a:r>
                <a:rPr lang="it-IT" sz="10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 Ethernet Stack</a:t>
              </a:r>
            </a:p>
          </p:txBody>
        </p:sp>
        <p:sp>
          <p:nvSpPr>
            <p:cNvPr id="2059" name="CasellaDiTesto 1024">
              <a:extLst>
                <a:ext uri="{FF2B5EF4-FFF2-40B4-BE49-F238E27FC236}">
                  <a16:creationId xmlns:a16="http://schemas.microsoft.com/office/drawing/2014/main" id="{414127F2-4B96-E7E8-5E52-E6B7DC0FABD7}"/>
                </a:ext>
              </a:extLst>
            </p:cNvPr>
            <p:cNvSpPr txBox="1"/>
            <p:nvPr/>
          </p:nvSpPr>
          <p:spPr>
            <a:xfrm>
              <a:off x="9857106" y="6092687"/>
              <a:ext cx="18574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MATLAB </a:t>
              </a:r>
              <a:r>
                <a:rPr lang="it-IT" sz="10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Function</a:t>
              </a:r>
              <a:endParaRPr lang="it-IT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60" name="CasellaDiTesto 1032">
              <a:extLst>
                <a:ext uri="{FF2B5EF4-FFF2-40B4-BE49-F238E27FC236}">
                  <a16:creationId xmlns:a16="http://schemas.microsoft.com/office/drawing/2014/main" id="{FE156131-2076-455D-6C22-20B830E6F464}"/>
                </a:ext>
              </a:extLst>
            </p:cNvPr>
            <p:cNvSpPr txBox="1"/>
            <p:nvPr/>
          </p:nvSpPr>
          <p:spPr>
            <a:xfrm>
              <a:off x="9487301" y="5255870"/>
              <a:ext cx="892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600" dirty="0"/>
                <a:t>SHARED MEMORY</a:t>
              </a:r>
            </a:p>
            <a:p>
              <a:pPr algn="ctr"/>
              <a:r>
                <a:rPr lang="it-IT" sz="600" dirty="0"/>
                <a:t>(OCM, DDR)</a:t>
              </a:r>
            </a:p>
          </p:txBody>
        </p:sp>
        <p:grpSp>
          <p:nvGrpSpPr>
            <p:cNvPr id="2061" name="Gruppo 1036">
              <a:extLst>
                <a:ext uri="{FF2B5EF4-FFF2-40B4-BE49-F238E27FC236}">
                  <a16:creationId xmlns:a16="http://schemas.microsoft.com/office/drawing/2014/main" id="{F2593939-D1D8-D62D-031D-8B8B9906D982}"/>
                </a:ext>
              </a:extLst>
            </p:cNvPr>
            <p:cNvGrpSpPr/>
            <p:nvPr/>
          </p:nvGrpSpPr>
          <p:grpSpPr>
            <a:xfrm>
              <a:off x="9543665" y="5541261"/>
              <a:ext cx="775324" cy="166570"/>
              <a:chOff x="6000560" y="3816214"/>
              <a:chExt cx="1364307" cy="253571"/>
            </a:xfrm>
          </p:grpSpPr>
          <p:sp>
            <p:nvSpPr>
              <p:cNvPr id="2062" name="Freccia giù 1034">
                <a:extLst>
                  <a:ext uri="{FF2B5EF4-FFF2-40B4-BE49-F238E27FC236}">
                    <a16:creationId xmlns:a16="http://schemas.microsoft.com/office/drawing/2014/main" id="{7470DB4F-44D4-E073-C5BA-2054B8A2064D}"/>
                  </a:ext>
                </a:extLst>
              </p:cNvPr>
              <p:cNvSpPr/>
              <p:nvPr/>
            </p:nvSpPr>
            <p:spPr>
              <a:xfrm rot="16200000">
                <a:off x="6769442" y="3474360"/>
                <a:ext cx="252622" cy="938228"/>
              </a:xfrm>
              <a:prstGeom prst="downArrow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63" name="Freccia giù 1035">
                <a:extLst>
                  <a:ext uri="{FF2B5EF4-FFF2-40B4-BE49-F238E27FC236}">
                    <a16:creationId xmlns:a16="http://schemas.microsoft.com/office/drawing/2014/main" id="{BBDB7AC0-FF59-43CC-67D3-D68E508A7D50}"/>
                  </a:ext>
                </a:extLst>
              </p:cNvPr>
              <p:cNvSpPr/>
              <p:nvPr/>
            </p:nvSpPr>
            <p:spPr>
              <a:xfrm rot="5400000">
                <a:off x="6343363" y="3473411"/>
                <a:ext cx="252622" cy="938228"/>
              </a:xfrm>
              <a:prstGeom prst="downArrow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2065" name="Immagine 2064">
              <a:extLst>
                <a:ext uri="{FF2B5EF4-FFF2-40B4-BE49-F238E27FC236}">
                  <a16:creationId xmlns:a16="http://schemas.microsoft.com/office/drawing/2014/main" id="{00B4CFBB-2D58-6E97-9A29-5F644EFE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61294" y="5215041"/>
              <a:ext cx="848895" cy="848895"/>
            </a:xfrm>
            <a:prstGeom prst="rect">
              <a:avLst/>
            </a:prstGeom>
          </p:spPr>
        </p:pic>
        <p:sp>
          <p:nvSpPr>
            <p:cNvPr id="2066" name="CasellaDiTesto 2065">
              <a:extLst>
                <a:ext uri="{FF2B5EF4-FFF2-40B4-BE49-F238E27FC236}">
                  <a16:creationId xmlns:a16="http://schemas.microsoft.com/office/drawing/2014/main" id="{EB46039C-7EAA-9EE1-AABE-B81FD5890FD2}"/>
                </a:ext>
              </a:extLst>
            </p:cNvPr>
            <p:cNvSpPr txBox="1"/>
            <p:nvPr/>
          </p:nvSpPr>
          <p:spPr>
            <a:xfrm>
              <a:off x="7053494" y="6087337"/>
              <a:ext cx="13753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BOOT.bin</a:t>
              </a:r>
              <a:r>
                <a:rPr lang="it-IT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SD Card Image</a:t>
              </a:r>
            </a:p>
          </p:txBody>
        </p:sp>
      </p:grpSp>
      <p:grpSp>
        <p:nvGrpSpPr>
          <p:cNvPr id="2067" name="Gruppo 61">
            <a:extLst>
              <a:ext uri="{FF2B5EF4-FFF2-40B4-BE49-F238E27FC236}">
                <a16:creationId xmlns:a16="http://schemas.microsoft.com/office/drawing/2014/main" id="{16A4C126-DB67-10AE-B711-73894D84783F}"/>
              </a:ext>
            </a:extLst>
          </p:cNvPr>
          <p:cNvGrpSpPr/>
          <p:nvPr/>
        </p:nvGrpSpPr>
        <p:grpSpPr>
          <a:xfrm>
            <a:off x="3707171" y="1105488"/>
            <a:ext cx="2829199" cy="5553902"/>
            <a:chOff x="536308" y="1155000"/>
            <a:chExt cx="2920664" cy="5148410"/>
          </a:xfrm>
          <a:solidFill>
            <a:schemeClr val="bg1"/>
          </a:solidFill>
        </p:grpSpPr>
        <p:grpSp>
          <p:nvGrpSpPr>
            <p:cNvPr id="2068" name="Gruppo 60">
              <a:extLst>
                <a:ext uri="{FF2B5EF4-FFF2-40B4-BE49-F238E27FC236}">
                  <a16:creationId xmlns:a16="http://schemas.microsoft.com/office/drawing/2014/main" id="{C310A222-6150-FF25-8EEB-28DDDF3CC831}"/>
                </a:ext>
              </a:extLst>
            </p:cNvPr>
            <p:cNvGrpSpPr/>
            <p:nvPr/>
          </p:nvGrpSpPr>
          <p:grpSpPr>
            <a:xfrm>
              <a:off x="634265" y="1226457"/>
              <a:ext cx="2822707" cy="5076953"/>
              <a:chOff x="640127" y="1226457"/>
              <a:chExt cx="2822707" cy="5076953"/>
            </a:xfrm>
            <a:grpFill/>
          </p:grpSpPr>
          <p:sp>
            <p:nvSpPr>
              <p:cNvPr id="2072" name="Rettangolo 45">
                <a:extLst>
                  <a:ext uri="{FF2B5EF4-FFF2-40B4-BE49-F238E27FC236}">
                    <a16:creationId xmlns:a16="http://schemas.microsoft.com/office/drawing/2014/main" id="{D0E15004-96BF-77BB-C397-913A246B1EB5}"/>
                  </a:ext>
                </a:extLst>
              </p:cNvPr>
              <p:cNvSpPr/>
              <p:nvPr/>
            </p:nvSpPr>
            <p:spPr>
              <a:xfrm>
                <a:off x="640127" y="1226457"/>
                <a:ext cx="2821604" cy="38726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b="1" dirty="0">
                    <a:solidFill>
                      <a:schemeClr val="bg1"/>
                    </a:solidFill>
                  </a:rPr>
                  <a:t>C code generation</a:t>
                </a:r>
              </a:p>
            </p:txBody>
          </p:sp>
          <p:sp>
            <p:nvSpPr>
              <p:cNvPr id="2073" name="Rettangolo 43">
                <a:extLst>
                  <a:ext uri="{FF2B5EF4-FFF2-40B4-BE49-F238E27FC236}">
                    <a16:creationId xmlns:a16="http://schemas.microsoft.com/office/drawing/2014/main" id="{F824D23A-50A0-CBA5-EDD6-1A8073983A46}"/>
                  </a:ext>
                </a:extLst>
              </p:cNvPr>
              <p:cNvSpPr/>
              <p:nvPr/>
            </p:nvSpPr>
            <p:spPr>
              <a:xfrm>
                <a:off x="641230" y="1623696"/>
                <a:ext cx="2821604" cy="4679714"/>
              </a:xfrm>
              <a:prstGeom prst="rect">
                <a:avLst/>
              </a:prstGeom>
              <a:grpFill/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2069" name="Gruppo 46">
              <a:extLst>
                <a:ext uri="{FF2B5EF4-FFF2-40B4-BE49-F238E27FC236}">
                  <a16:creationId xmlns:a16="http://schemas.microsoft.com/office/drawing/2014/main" id="{3848C2E1-0431-20B2-4C35-677B0414700E}"/>
                </a:ext>
              </a:extLst>
            </p:cNvPr>
            <p:cNvGrpSpPr/>
            <p:nvPr/>
          </p:nvGrpSpPr>
          <p:grpSpPr>
            <a:xfrm>
              <a:off x="536308" y="1155000"/>
              <a:ext cx="2824924" cy="5072211"/>
              <a:chOff x="536308" y="1155000"/>
              <a:chExt cx="2824924" cy="5072211"/>
            </a:xfrm>
            <a:grpFill/>
          </p:grpSpPr>
          <p:sp>
            <p:nvSpPr>
              <p:cNvPr id="2070" name="Rettangolo 42">
                <a:extLst>
                  <a:ext uri="{FF2B5EF4-FFF2-40B4-BE49-F238E27FC236}">
                    <a16:creationId xmlns:a16="http://schemas.microsoft.com/office/drawing/2014/main" id="{41440BEB-3822-1666-E15D-6C0AA6595428}"/>
                  </a:ext>
                </a:extLst>
              </p:cNvPr>
              <p:cNvSpPr/>
              <p:nvPr/>
            </p:nvSpPr>
            <p:spPr>
              <a:xfrm>
                <a:off x="539629" y="1547496"/>
                <a:ext cx="2821603" cy="4679715"/>
              </a:xfrm>
              <a:prstGeom prst="rect">
                <a:avLst/>
              </a:prstGeom>
              <a:grpFill/>
              <a:ln w="25400">
                <a:solidFill>
                  <a:srgbClr val="01648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2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200" dirty="0">
                    <a:solidFill>
                      <a:schemeClr val="tx1"/>
                    </a:solidFill>
                  </a:rPr>
                  <a:t>Input </a:t>
                </a:r>
                <a:r>
                  <a:rPr lang="it-IT" sz="1200" dirty="0" err="1">
                    <a:solidFill>
                      <a:schemeClr val="tx1"/>
                    </a:solidFill>
                  </a:rPr>
                  <a:t>parsing</a:t>
                </a:r>
                <a:r>
                  <a:rPr lang="it-IT" sz="1200" dirty="0">
                    <a:solidFill>
                      <a:schemeClr val="tx1"/>
                    </a:solidFill>
                  </a:rPr>
                  <a:t> (</a:t>
                </a:r>
                <a:r>
                  <a:rPr lang="it-IT" sz="1200" dirty="0" err="1">
                    <a:solidFill>
                      <a:schemeClr val="tx1"/>
                    </a:solidFill>
                  </a:rPr>
                  <a:t>type</a:t>
                </a:r>
                <a:r>
                  <a:rPr lang="it-IT" sz="1200" dirty="0">
                    <a:solidFill>
                      <a:schemeClr val="tx1"/>
                    </a:solidFill>
                  </a:rPr>
                  <a:t>, size, …)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200" dirty="0">
                    <a:solidFill>
                      <a:schemeClr val="tx1"/>
                    </a:solidFill>
                  </a:rPr>
                  <a:t>Input </a:t>
                </a:r>
                <a:r>
                  <a:rPr lang="it-IT" sz="1200" dirty="0" err="1">
                    <a:solidFill>
                      <a:schemeClr val="tx1"/>
                    </a:solidFill>
                  </a:rPr>
                  <a:t>raw</a:t>
                </a:r>
                <a:r>
                  <a:rPr lang="it-IT" sz="1200" dirty="0">
                    <a:solidFill>
                      <a:schemeClr val="tx1"/>
                    </a:solidFill>
                  </a:rPr>
                  <a:t> </a:t>
                </a:r>
                <a:r>
                  <a:rPr lang="it-IT" sz="1200" dirty="0" err="1">
                    <a:solidFill>
                      <a:schemeClr val="tx1"/>
                    </a:solidFill>
                  </a:rPr>
                  <a:t>memory</a:t>
                </a:r>
                <a:r>
                  <a:rPr lang="it-IT" sz="1200" dirty="0">
                    <a:solidFill>
                      <a:schemeClr val="tx1"/>
                    </a:solidFill>
                  </a:rPr>
                  <a:t> mapping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200" dirty="0">
                    <a:solidFill>
                      <a:schemeClr val="tx1"/>
                    </a:solidFill>
                  </a:rPr>
                  <a:t>C++ call template generation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200" dirty="0">
                    <a:solidFill>
                      <a:schemeClr val="tx1"/>
                    </a:solidFill>
                  </a:rPr>
                  <a:t>Memory mapping generation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200" dirty="0">
                    <a:solidFill>
                      <a:schemeClr val="tx1"/>
                    </a:solidFill>
                  </a:rPr>
                  <a:t>IP stack </a:t>
                </a:r>
                <a:r>
                  <a:rPr lang="it-IT" sz="1200" dirty="0" err="1">
                    <a:solidFill>
                      <a:schemeClr val="tx1"/>
                    </a:solidFill>
                  </a:rPr>
                  <a:t>configuration</a:t>
                </a:r>
                <a:r>
                  <a:rPr lang="it-IT" sz="1200" dirty="0">
                    <a:solidFill>
                      <a:schemeClr val="tx1"/>
                    </a:solidFill>
                  </a:rPr>
                  <a:t> (Core0)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200" dirty="0" err="1">
                    <a:solidFill>
                      <a:schemeClr val="tx1"/>
                    </a:solidFill>
                  </a:rPr>
                  <a:t>Linker</a:t>
                </a:r>
                <a:r>
                  <a:rPr lang="it-IT" sz="1200" dirty="0">
                    <a:solidFill>
                      <a:schemeClr val="tx1"/>
                    </a:solidFill>
                  </a:rPr>
                  <a:t> script generation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200" dirty="0" err="1">
                    <a:solidFill>
                      <a:schemeClr val="tx1"/>
                    </a:solidFill>
                  </a:rPr>
                  <a:t>Makefile</a:t>
                </a:r>
                <a:r>
                  <a:rPr lang="it-IT" sz="1200" dirty="0">
                    <a:solidFill>
                      <a:schemeClr val="tx1"/>
                    </a:solidFill>
                  </a:rPr>
                  <a:t> tuning and </a:t>
                </a:r>
                <a:r>
                  <a:rPr lang="it-IT" sz="1200" dirty="0" err="1">
                    <a:solidFill>
                      <a:schemeClr val="tx1"/>
                    </a:solidFill>
                  </a:rPr>
                  <a:t>execution</a:t>
                </a:r>
                <a:endParaRPr lang="it-IT" sz="12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200" dirty="0">
                    <a:solidFill>
                      <a:schemeClr val="tx1"/>
                    </a:solidFill>
                  </a:rPr>
                  <a:t>MATLAB </a:t>
                </a:r>
                <a:r>
                  <a:rPr lang="it-IT" sz="1200" dirty="0" err="1">
                    <a:solidFill>
                      <a:schemeClr val="tx1"/>
                    </a:solidFill>
                  </a:rPr>
                  <a:t>interface</a:t>
                </a:r>
                <a:r>
                  <a:rPr lang="it-IT" sz="1200" dirty="0">
                    <a:solidFill>
                      <a:schemeClr val="tx1"/>
                    </a:solidFill>
                  </a:rPr>
                  <a:t> generation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200" dirty="0" err="1">
                    <a:solidFill>
                      <a:schemeClr val="tx1"/>
                    </a:solidFill>
                  </a:rPr>
                  <a:t>Simulink</a:t>
                </a:r>
                <a:r>
                  <a:rPr lang="it-IT" sz="1200" dirty="0">
                    <a:solidFill>
                      <a:schemeClr val="tx1"/>
                    </a:solidFill>
                  </a:rPr>
                  <a:t> </a:t>
                </a:r>
                <a:r>
                  <a:rPr lang="it-IT" sz="1200" dirty="0" err="1">
                    <a:solidFill>
                      <a:schemeClr val="tx1"/>
                    </a:solidFill>
                  </a:rPr>
                  <a:t>block</a:t>
                </a:r>
                <a:r>
                  <a:rPr lang="it-IT" sz="1200" dirty="0">
                    <a:solidFill>
                      <a:schemeClr val="tx1"/>
                    </a:solidFill>
                  </a:rPr>
                  <a:t> library generation</a:t>
                </a:r>
              </a:p>
            </p:txBody>
          </p:sp>
          <p:sp>
            <p:nvSpPr>
              <p:cNvPr id="2071" name="Rettangolo 44">
                <a:extLst>
                  <a:ext uri="{FF2B5EF4-FFF2-40B4-BE49-F238E27FC236}">
                    <a16:creationId xmlns:a16="http://schemas.microsoft.com/office/drawing/2014/main" id="{53F7AFCF-0950-1D3E-E695-9B73CC06D512}"/>
                  </a:ext>
                </a:extLst>
              </p:cNvPr>
              <p:cNvSpPr/>
              <p:nvPr/>
            </p:nvSpPr>
            <p:spPr>
              <a:xfrm>
                <a:off x="536308" y="1155000"/>
                <a:ext cx="2821604" cy="387260"/>
              </a:xfrm>
              <a:prstGeom prst="rect">
                <a:avLst/>
              </a:prstGeom>
              <a:solidFill>
                <a:srgbClr val="01648B"/>
              </a:solidFill>
              <a:ln w="25400">
                <a:solidFill>
                  <a:srgbClr val="01648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lnSpc>
                    <a:spcPct val="125000"/>
                  </a:lnSpc>
                </a:pPr>
                <a:r>
                  <a:rPr lang="en-US" sz="1200" b="1" dirty="0" err="1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Montserrat"/>
                  </a:rPr>
                  <a:t>zWrap</a:t>
                </a:r>
                <a:endParaRPr lang="en-US" sz="1200" b="1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Montserrat"/>
                </a:endParaRPr>
              </a:p>
            </p:txBody>
          </p:sp>
        </p:grpSp>
      </p:grpSp>
      <p:sp>
        <p:nvSpPr>
          <p:cNvPr id="2075" name="Freccia giù 62">
            <a:extLst>
              <a:ext uri="{FF2B5EF4-FFF2-40B4-BE49-F238E27FC236}">
                <a16:creationId xmlns:a16="http://schemas.microsoft.com/office/drawing/2014/main" id="{FB408A59-A82F-4899-817B-D54402018D21}"/>
              </a:ext>
            </a:extLst>
          </p:cNvPr>
          <p:cNvSpPr/>
          <p:nvPr/>
        </p:nvSpPr>
        <p:spPr>
          <a:xfrm rot="16200000">
            <a:off x="3120457" y="2202556"/>
            <a:ext cx="344743" cy="455708"/>
          </a:xfrm>
          <a:prstGeom prst="down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76" name="Freccia giù 62">
            <a:extLst>
              <a:ext uri="{FF2B5EF4-FFF2-40B4-BE49-F238E27FC236}">
                <a16:creationId xmlns:a16="http://schemas.microsoft.com/office/drawing/2014/main" id="{57463706-4F97-6C3A-96DA-E802AD3110AE}"/>
              </a:ext>
            </a:extLst>
          </p:cNvPr>
          <p:cNvSpPr/>
          <p:nvPr/>
        </p:nvSpPr>
        <p:spPr>
          <a:xfrm rot="16200000">
            <a:off x="3118871" y="5619354"/>
            <a:ext cx="344743" cy="455708"/>
          </a:xfrm>
          <a:prstGeom prst="down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77" name="Freccia giù 62">
            <a:extLst>
              <a:ext uri="{FF2B5EF4-FFF2-40B4-BE49-F238E27FC236}">
                <a16:creationId xmlns:a16="http://schemas.microsoft.com/office/drawing/2014/main" id="{E3A693B3-F733-9E27-696E-AE1409516743}"/>
              </a:ext>
            </a:extLst>
          </p:cNvPr>
          <p:cNvSpPr/>
          <p:nvPr/>
        </p:nvSpPr>
        <p:spPr>
          <a:xfrm rot="16200000">
            <a:off x="6807822" y="5639643"/>
            <a:ext cx="344743" cy="455708"/>
          </a:xfrm>
          <a:prstGeom prst="down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78" name="Freccia giù 62">
            <a:extLst>
              <a:ext uri="{FF2B5EF4-FFF2-40B4-BE49-F238E27FC236}">
                <a16:creationId xmlns:a16="http://schemas.microsoft.com/office/drawing/2014/main" id="{6E797C3C-8944-E743-E692-BEE47CC591D0}"/>
              </a:ext>
            </a:extLst>
          </p:cNvPr>
          <p:cNvSpPr/>
          <p:nvPr/>
        </p:nvSpPr>
        <p:spPr>
          <a:xfrm rot="16200000">
            <a:off x="6801653" y="2202555"/>
            <a:ext cx="344743" cy="455708"/>
          </a:xfrm>
          <a:prstGeom prst="down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79" name="Immagine 2078">
            <a:extLst>
              <a:ext uri="{FF2B5EF4-FFF2-40B4-BE49-F238E27FC236}">
                <a16:creationId xmlns:a16="http://schemas.microsoft.com/office/drawing/2014/main" id="{FD34A47E-0F48-702A-9B94-AFD38E1FAE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9317" y="4029797"/>
            <a:ext cx="1870531" cy="17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6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Under the </a:t>
            </a:r>
            <a:r>
              <a:rPr lang="it-IT" dirty="0" err="1"/>
              <a:t>hood</a:t>
            </a:r>
            <a:r>
              <a:rPr lang="it-IT" dirty="0"/>
              <a:t> – input </a:t>
            </a:r>
            <a:r>
              <a:rPr lang="it-IT" dirty="0" err="1"/>
              <a:t>parsing</a:t>
            </a:r>
            <a:r>
              <a:rPr lang="it-IT" dirty="0"/>
              <a:t> (1)</a:t>
            </a:r>
            <a:endParaRPr lang="de-DE" dirty="0"/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7696DCDE-2C94-B9CB-6376-7BB12686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06765"/>
            <a:ext cx="5624592" cy="55178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generic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C/C++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application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MATLAB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coder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converts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following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MATLAB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types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0" indent="0">
              <a:buNone/>
            </a:pP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de-DE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Primitives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float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double, …)</a:t>
            </a:r>
          </a:p>
          <a:p>
            <a:r>
              <a:rPr lang="de-DE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Matrices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(variable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size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fixed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size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</a:t>
            </a:r>
          </a:p>
          <a:p>
            <a:r>
              <a:rPr lang="de-DE" sz="1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Structures</a:t>
            </a: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de-DE" sz="1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</a:t>
            </a:r>
            <a:r>
              <a:rPr lang="de-DE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Arrays 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(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heterogeneous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homogeneous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</a:t>
            </a:r>
          </a:p>
          <a:p>
            <a:r>
              <a:rPr lang="de-DE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Strings</a:t>
            </a: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de-DE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MATLAB Classes</a:t>
            </a: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their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corresponding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C/C++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types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 The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kind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implementation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documented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in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b="1" dirty="0" err="1">
                <a:solidFill>
                  <a:srgbClr val="01648B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codeInfo.mat</a:t>
            </a:r>
            <a:r>
              <a:rPr lang="de-DE" sz="1800" b="1" dirty="0">
                <a:solidFill>
                  <a:srgbClr val="01648B"/>
                </a:solidFill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object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returned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from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coder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Examples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implementations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are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reported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on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right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2018D94-CCB5-663F-0B35-3FF9F03E4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78" y="1456872"/>
            <a:ext cx="812143" cy="7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5717B36-79C0-B7F4-4C08-E1908D9D8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564" y="1456871"/>
            <a:ext cx="648870" cy="7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2605E93-19C7-EE11-EC7F-6B47C94EE0FC}"/>
              </a:ext>
            </a:extLst>
          </p:cNvPr>
          <p:cNvCxnSpPr/>
          <p:nvPr/>
        </p:nvCxnSpPr>
        <p:spPr>
          <a:xfrm>
            <a:off x="9240252" y="1523806"/>
            <a:ext cx="0" cy="4588236"/>
          </a:xfrm>
          <a:prstGeom prst="line">
            <a:avLst/>
          </a:prstGeom>
          <a:ln w="25400">
            <a:solidFill>
              <a:srgbClr val="01648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A3C90FBD-1BD2-69A5-9348-7A4CFA84EA48}"/>
              </a:ext>
            </a:extLst>
          </p:cNvPr>
          <p:cNvSpPr/>
          <p:nvPr/>
        </p:nvSpPr>
        <p:spPr>
          <a:xfrm>
            <a:off x="7094286" y="2791326"/>
            <a:ext cx="1648326" cy="336885"/>
          </a:xfrm>
          <a:prstGeom prst="round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struct</a:t>
            </a:r>
            <a:endParaRPr lang="it-IT" sz="1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B906ACC2-D7C9-38EC-2905-D882C4DC8AB5}"/>
              </a:ext>
            </a:extLst>
          </p:cNvPr>
          <p:cNvSpPr/>
          <p:nvPr/>
        </p:nvSpPr>
        <p:spPr>
          <a:xfrm>
            <a:off x="9734836" y="2791326"/>
            <a:ext cx="1648326" cy="336885"/>
          </a:xfrm>
          <a:prstGeom prst="roundRect">
            <a:avLst/>
          </a:prstGeom>
          <a:solidFill>
            <a:srgbClr val="016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struct</a:t>
            </a:r>
            <a:endParaRPr lang="it-IT" sz="1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89ED021-0299-202B-0479-6365EECB02E2}"/>
              </a:ext>
            </a:extLst>
          </p:cNvPr>
          <p:cNvSpPr/>
          <p:nvPr/>
        </p:nvSpPr>
        <p:spPr>
          <a:xfrm>
            <a:off x="7094286" y="3701518"/>
            <a:ext cx="1648326" cy="336885"/>
          </a:xfrm>
          <a:prstGeom prst="round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Matrix (</a:t>
            </a:r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variable</a:t>
            </a:r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5FDA275-BF5C-E1ED-61B0-C6CB76D5E2DC}"/>
              </a:ext>
            </a:extLst>
          </p:cNvPr>
          <p:cNvSpPr/>
          <p:nvPr/>
        </p:nvSpPr>
        <p:spPr>
          <a:xfrm>
            <a:off x="9734836" y="3481039"/>
            <a:ext cx="1648326" cy="336885"/>
          </a:xfrm>
          <a:prstGeom prst="roundRect">
            <a:avLst/>
          </a:prstGeom>
          <a:solidFill>
            <a:srgbClr val="016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_data array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6202947-9D81-4325-F938-36C63EBBE590}"/>
              </a:ext>
            </a:extLst>
          </p:cNvPr>
          <p:cNvSpPr/>
          <p:nvPr/>
        </p:nvSpPr>
        <p:spPr>
          <a:xfrm>
            <a:off x="9734836" y="3869961"/>
            <a:ext cx="1648326" cy="336885"/>
          </a:xfrm>
          <a:prstGeom prst="roundRect">
            <a:avLst/>
          </a:prstGeom>
          <a:solidFill>
            <a:srgbClr val="016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_size array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CB58B417-E540-58F9-219D-152CD02CD78B}"/>
              </a:ext>
            </a:extLst>
          </p:cNvPr>
          <p:cNvSpPr/>
          <p:nvPr/>
        </p:nvSpPr>
        <p:spPr>
          <a:xfrm>
            <a:off x="7094286" y="4643598"/>
            <a:ext cx="1648326" cy="336885"/>
          </a:xfrm>
          <a:prstGeom prst="round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Homogeneous</a:t>
            </a:r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Cell</a:t>
            </a: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360D619A-8743-0D37-E788-F38AEC35A41E}"/>
              </a:ext>
            </a:extLst>
          </p:cNvPr>
          <p:cNvSpPr/>
          <p:nvPr/>
        </p:nvSpPr>
        <p:spPr>
          <a:xfrm>
            <a:off x="9734836" y="4643598"/>
            <a:ext cx="1648326" cy="336885"/>
          </a:xfrm>
          <a:prstGeom prst="roundRect">
            <a:avLst/>
          </a:prstGeom>
          <a:solidFill>
            <a:srgbClr val="016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array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C42A4FC4-E2E7-9826-F0EE-99D66D2288F4}"/>
              </a:ext>
            </a:extLst>
          </p:cNvPr>
          <p:cNvSpPr/>
          <p:nvPr/>
        </p:nvSpPr>
        <p:spPr>
          <a:xfrm>
            <a:off x="7094286" y="5401128"/>
            <a:ext cx="1648326" cy="336885"/>
          </a:xfrm>
          <a:prstGeom prst="roundRect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Heterogeneous</a:t>
            </a:r>
            <a:r>
              <a:rPr lang="it-IT" sz="1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Cell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EF3008AC-6859-01D3-2960-2E694F1A8A9A}"/>
              </a:ext>
            </a:extLst>
          </p:cNvPr>
          <p:cNvSpPr/>
          <p:nvPr/>
        </p:nvSpPr>
        <p:spPr>
          <a:xfrm>
            <a:off x="9734836" y="5417235"/>
            <a:ext cx="1648326" cy="336885"/>
          </a:xfrm>
          <a:prstGeom prst="roundRect">
            <a:avLst/>
          </a:prstGeom>
          <a:solidFill>
            <a:srgbClr val="016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struct</a:t>
            </a:r>
            <a:endParaRPr lang="it-IT" sz="1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8" name="Connettore 4 27">
            <a:extLst>
              <a:ext uri="{FF2B5EF4-FFF2-40B4-BE49-F238E27FC236}">
                <a16:creationId xmlns:a16="http://schemas.microsoft.com/office/drawing/2014/main" id="{E35D60D7-4246-91A4-2517-47C7E35D2BE4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8742612" y="3649482"/>
            <a:ext cx="992224" cy="220479"/>
          </a:xfrm>
          <a:prstGeom prst="bentConnector3">
            <a:avLst>
              <a:gd name="adj1" fmla="val 31125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4 29">
            <a:extLst>
              <a:ext uri="{FF2B5EF4-FFF2-40B4-BE49-F238E27FC236}">
                <a16:creationId xmlns:a16="http://schemas.microsoft.com/office/drawing/2014/main" id="{648A8CB4-BFE9-1AD2-B640-DF0B6285083C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>
            <a:off x="8742612" y="3869961"/>
            <a:ext cx="992224" cy="168443"/>
          </a:xfrm>
          <a:prstGeom prst="bentConnector3">
            <a:avLst>
              <a:gd name="adj1" fmla="val 31125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36B2F4DA-81A5-0B7F-0D0E-97C3AC402089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8742612" y="2959769"/>
            <a:ext cx="99222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1E173E9-F5DC-0110-697A-7C923D47C3D2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8742612" y="4812041"/>
            <a:ext cx="99222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644C5CE-6D30-43D9-D575-090977C141B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8742612" y="5569571"/>
            <a:ext cx="992224" cy="161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46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B2E69-9C60-4CFC-9716-FF54C04E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Under the </a:t>
            </a:r>
            <a:r>
              <a:rPr lang="it-IT" dirty="0" err="1"/>
              <a:t>hood</a:t>
            </a:r>
            <a:r>
              <a:rPr lang="it-IT" dirty="0"/>
              <a:t> – input </a:t>
            </a:r>
            <a:r>
              <a:rPr lang="it-IT" dirty="0" err="1"/>
              <a:t>parsing</a:t>
            </a:r>
            <a:r>
              <a:rPr lang="it-IT" dirty="0"/>
              <a:t> (2)</a:t>
            </a:r>
            <a:endParaRPr lang="de-DE" dirty="0"/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7696DCDE-2C94-B9CB-6376-7BB12686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06765"/>
            <a:ext cx="5624592" cy="450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What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want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something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like 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this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0" indent="0">
              <a:buNone/>
            </a:pP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de-DE" sz="1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14F83537-CDAB-CCBE-AA15-4EE792B578B1}"/>
              </a:ext>
            </a:extLst>
          </p:cNvPr>
          <p:cNvGrpSpPr/>
          <p:nvPr/>
        </p:nvGrpSpPr>
        <p:grpSpPr>
          <a:xfrm>
            <a:off x="2267190" y="1875864"/>
            <a:ext cx="842400" cy="508794"/>
            <a:chOff x="6233602" y="713245"/>
            <a:chExt cx="1345723" cy="812792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71497EC-78C1-1948-E431-E45763688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33602" y="713245"/>
              <a:ext cx="1345723" cy="812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1F691820-A174-F08D-CD31-A7F142EED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9751" y="728069"/>
              <a:ext cx="1086221" cy="702146"/>
            </a:xfrm>
            <a:prstGeom prst="rect">
              <a:avLst/>
            </a:prstGeom>
          </p:spPr>
        </p:pic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8E5F2C-5437-7C77-F973-841239859117}"/>
              </a:ext>
            </a:extLst>
          </p:cNvPr>
          <p:cNvSpPr txBox="1"/>
          <p:nvPr/>
        </p:nvSpPr>
        <p:spPr>
          <a:xfrm>
            <a:off x="3297671" y="1786449"/>
            <a:ext cx="6900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Host calls a MATLAB </a:t>
            </a:r>
            <a:r>
              <a:rPr lang="it-IT" dirty="0" err="1"/>
              <a:t>function</a:t>
            </a:r>
            <a:r>
              <a:rPr lang="it-IT" dirty="0"/>
              <a:t>/</a:t>
            </a:r>
            <a:r>
              <a:rPr lang="it-IT" dirty="0" err="1"/>
              <a:t>executes</a:t>
            </a:r>
            <a:r>
              <a:rPr lang="it-IT" dirty="0"/>
              <a:t> the </a:t>
            </a:r>
            <a:r>
              <a:rPr lang="it-IT" dirty="0" err="1"/>
              <a:t>Simulink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adapting</a:t>
            </a:r>
            <a:r>
              <a:rPr lang="it-IT" dirty="0"/>
              <a:t> the call template of the </a:t>
            </a:r>
            <a:r>
              <a:rPr lang="it-IT" dirty="0" err="1"/>
              <a:t>original</a:t>
            </a:r>
            <a:r>
              <a:rPr lang="it-IT" dirty="0"/>
              <a:t> MATLAB </a:t>
            </a:r>
            <a:r>
              <a:rPr lang="it-IT" dirty="0" err="1"/>
              <a:t>function</a:t>
            </a:r>
            <a:r>
              <a:rPr lang="it-IT" dirty="0"/>
              <a:t>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326CE65-9FD6-E040-2576-7D423BB210FD}"/>
              </a:ext>
            </a:extLst>
          </p:cNvPr>
          <p:cNvSpPr txBox="1"/>
          <p:nvPr/>
        </p:nvSpPr>
        <p:spPr>
          <a:xfrm>
            <a:off x="3297671" y="2910149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1648B"/>
                </a:solidFill>
              </a:rPr>
              <a:t>Data are </a:t>
            </a:r>
            <a:r>
              <a:rPr lang="it-IT" dirty="0" err="1">
                <a:solidFill>
                  <a:srgbClr val="01648B"/>
                </a:solidFill>
              </a:rPr>
              <a:t>passed</a:t>
            </a:r>
            <a:r>
              <a:rPr lang="it-IT" dirty="0">
                <a:solidFill>
                  <a:srgbClr val="01648B"/>
                </a:solidFill>
              </a:rPr>
              <a:t> to the board.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CF70A35-ECA1-A67F-C5F5-ECD46E8D237A}"/>
              </a:ext>
            </a:extLst>
          </p:cNvPr>
          <p:cNvSpPr txBox="1"/>
          <p:nvPr/>
        </p:nvSpPr>
        <p:spPr>
          <a:xfrm>
            <a:off x="3297671" y="3620435"/>
            <a:ext cx="6900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board </a:t>
            </a:r>
            <a:r>
              <a:rPr lang="it-IT" dirty="0" err="1"/>
              <a:t>collects</a:t>
            </a:r>
            <a:r>
              <a:rPr lang="it-IT" dirty="0"/>
              <a:t> the data.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</a:t>
            </a:r>
            <a:r>
              <a:rPr lang="it-IT" b="1" dirty="0" err="1"/>
              <a:t>minimal</a:t>
            </a:r>
            <a:r>
              <a:rPr lang="it-IT" b="1" dirty="0"/>
              <a:t> overhead </a:t>
            </a:r>
            <a:r>
              <a:rPr lang="it-IT" dirty="0"/>
              <a:t>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memory</a:t>
            </a:r>
            <a:r>
              <a:rPr lang="it-IT" dirty="0"/>
              <a:t>/processing time.</a:t>
            </a:r>
            <a:br>
              <a:rPr lang="it-IT" dirty="0"/>
            </a:br>
            <a:r>
              <a:rPr lang="it-IT" dirty="0" err="1"/>
              <a:t>Then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executes</a:t>
            </a:r>
            <a:r>
              <a:rPr lang="it-IT" dirty="0"/>
              <a:t> the </a:t>
            </a:r>
            <a:r>
              <a:rPr lang="it-IT" dirty="0" err="1"/>
              <a:t>function</a:t>
            </a:r>
            <a:r>
              <a:rPr lang="it-IT" dirty="0"/>
              <a:t> in a real-time </a:t>
            </a:r>
            <a:r>
              <a:rPr lang="it-IT" dirty="0" err="1"/>
              <a:t>environment</a:t>
            </a:r>
            <a:r>
              <a:rPr lang="it-IT" dirty="0"/>
              <a:t>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C5715DA-5B91-1224-21B4-D6A00B59AA00}"/>
              </a:ext>
            </a:extLst>
          </p:cNvPr>
          <p:cNvSpPr txBox="1"/>
          <p:nvPr/>
        </p:nvSpPr>
        <p:spPr>
          <a:xfrm>
            <a:off x="3297671" y="4880548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1648B"/>
                </a:solidFill>
              </a:rPr>
              <a:t>The board </a:t>
            </a:r>
            <a:r>
              <a:rPr lang="it-IT" dirty="0" err="1">
                <a:solidFill>
                  <a:srgbClr val="01648B"/>
                </a:solidFill>
              </a:rPr>
              <a:t>returns</a:t>
            </a:r>
            <a:r>
              <a:rPr lang="it-IT" dirty="0">
                <a:solidFill>
                  <a:srgbClr val="01648B"/>
                </a:solidFill>
              </a:rPr>
              <a:t> the output(</a:t>
            </a:r>
            <a:r>
              <a:rPr lang="it-IT" dirty="0" err="1">
                <a:solidFill>
                  <a:srgbClr val="01648B"/>
                </a:solidFill>
              </a:rPr>
              <a:t>s</a:t>
            </a:r>
            <a:r>
              <a:rPr lang="it-IT" dirty="0">
                <a:solidFill>
                  <a:srgbClr val="01648B"/>
                </a:solidFill>
              </a:rPr>
              <a:t>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34BFD5A-715A-0886-1AD2-59A4FD49B32E}"/>
              </a:ext>
            </a:extLst>
          </p:cNvPr>
          <p:cNvSpPr txBox="1"/>
          <p:nvPr/>
        </p:nvSpPr>
        <p:spPr>
          <a:xfrm>
            <a:off x="3297671" y="5567185"/>
            <a:ext cx="6900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host</a:t>
            </a:r>
            <a:r>
              <a:rPr lang="it-IT" dirty="0"/>
              <a:t> </a:t>
            </a:r>
            <a:r>
              <a:rPr lang="it-IT" dirty="0" err="1"/>
              <a:t>collects</a:t>
            </a:r>
            <a:r>
              <a:rPr lang="it-IT" dirty="0"/>
              <a:t> the output.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the outputs to be </a:t>
            </a:r>
            <a:r>
              <a:rPr lang="it-IT" b="1" dirty="0" err="1"/>
              <a:t>exactly</a:t>
            </a:r>
            <a:r>
              <a:rPr lang="it-IT" b="1" dirty="0"/>
              <a:t> the </a:t>
            </a:r>
            <a:r>
              <a:rPr lang="it-IT" b="1" dirty="0" err="1"/>
              <a:t>same</a:t>
            </a:r>
            <a:r>
              <a:rPr lang="it-IT" dirty="0"/>
              <a:t> of the </a:t>
            </a:r>
            <a:r>
              <a:rPr lang="it-IT" dirty="0" err="1"/>
              <a:t>original</a:t>
            </a:r>
            <a:r>
              <a:rPr lang="it-IT" dirty="0"/>
              <a:t> MATLAB </a:t>
            </a:r>
            <a:r>
              <a:rPr lang="it-IT" dirty="0" err="1"/>
              <a:t>function</a:t>
            </a:r>
            <a:r>
              <a:rPr lang="it-IT" dirty="0"/>
              <a:t> in order to </a:t>
            </a:r>
            <a:r>
              <a:rPr lang="it-IT" dirty="0" err="1"/>
              <a:t>minimize</a:t>
            </a:r>
            <a:r>
              <a:rPr lang="it-IT" dirty="0"/>
              <a:t> </a:t>
            </a:r>
            <a:r>
              <a:rPr lang="it-IT" dirty="0" err="1"/>
              <a:t>interfacing</a:t>
            </a:r>
            <a:r>
              <a:rPr lang="it-IT" dirty="0"/>
              <a:t> overhead with </a:t>
            </a:r>
            <a:r>
              <a:rPr lang="it-IT" dirty="0" err="1"/>
              <a:t>existing</a:t>
            </a:r>
            <a:r>
              <a:rPr lang="it-IT" dirty="0"/>
              <a:t> code/models.</a:t>
            </a:r>
            <a:endParaRPr lang="it-IT" b="1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8EE7BD72-F7AE-21CB-26B2-6297D0B943A7}"/>
              </a:ext>
            </a:extLst>
          </p:cNvPr>
          <p:cNvGrpSpPr/>
          <p:nvPr/>
        </p:nvGrpSpPr>
        <p:grpSpPr>
          <a:xfrm>
            <a:off x="2267190" y="5796018"/>
            <a:ext cx="842400" cy="508794"/>
            <a:chOff x="6233602" y="713245"/>
            <a:chExt cx="1345723" cy="812792"/>
          </a:xfrm>
        </p:grpSpPr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A3369BDC-E4CC-0E1C-92A8-608AA4E2D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33602" y="713245"/>
              <a:ext cx="1345723" cy="812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EF8E7FF8-42F3-C80A-CCF5-20F10A62B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9751" y="728069"/>
              <a:ext cx="1086221" cy="702146"/>
            </a:xfrm>
            <a:prstGeom prst="rect">
              <a:avLst/>
            </a:prstGeom>
          </p:spPr>
        </p:pic>
      </p:grpSp>
      <p:pic>
        <p:nvPicPr>
          <p:cNvPr id="23" name="Immagine 17">
            <a:extLst>
              <a:ext uri="{FF2B5EF4-FFF2-40B4-BE49-F238E27FC236}">
                <a16:creationId xmlns:a16="http://schemas.microsoft.com/office/drawing/2014/main" id="{3DFF145A-BB3C-B809-709C-1FD184ED4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766" y="3853161"/>
            <a:ext cx="794824" cy="64633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7" name="Freccia giù 62">
            <a:extLst>
              <a:ext uri="{FF2B5EF4-FFF2-40B4-BE49-F238E27FC236}">
                <a16:creationId xmlns:a16="http://schemas.microsoft.com/office/drawing/2014/main" id="{38E52AA5-66F9-1A6C-B1D6-68B0CFA5FD6F}"/>
              </a:ext>
            </a:extLst>
          </p:cNvPr>
          <p:cNvSpPr/>
          <p:nvPr/>
        </p:nvSpPr>
        <p:spPr>
          <a:xfrm>
            <a:off x="2509614" y="2658242"/>
            <a:ext cx="353041" cy="902236"/>
          </a:xfrm>
          <a:prstGeom prst="down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Freccia giù 62">
            <a:extLst>
              <a:ext uri="{FF2B5EF4-FFF2-40B4-BE49-F238E27FC236}">
                <a16:creationId xmlns:a16="http://schemas.microsoft.com/office/drawing/2014/main" id="{FDFD6A0B-38E7-C03B-A896-77BEA8181C33}"/>
              </a:ext>
            </a:extLst>
          </p:cNvPr>
          <p:cNvSpPr/>
          <p:nvPr/>
        </p:nvSpPr>
        <p:spPr>
          <a:xfrm>
            <a:off x="2535657" y="4696637"/>
            <a:ext cx="353041" cy="902236"/>
          </a:xfrm>
          <a:prstGeom prst="down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448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DL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00658B"/>
      </a:accent1>
      <a:accent2>
        <a:srgbClr val="F8DE53"/>
      </a:accent2>
      <a:accent3>
        <a:srgbClr val="0094A8"/>
      </a:accent3>
      <a:accent4>
        <a:srgbClr val="B7D260"/>
      </a:accent4>
      <a:accent5>
        <a:srgbClr val="5F98CB"/>
      </a:accent5>
      <a:accent6>
        <a:srgbClr val="B1B1B1"/>
      </a:accent6>
      <a:hlink>
        <a:srgbClr val="00B0F0"/>
      </a:hlink>
      <a:folHlink>
        <a:srgbClr val="00658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Blau 1">
      <a:srgbClr val="00658B"/>
    </a:custClr>
    <a:custClr name="Blau 2">
      <a:srgbClr val="3B98CB"/>
    </a:custClr>
    <a:custClr name="Blau 3">
      <a:srgbClr val="6CB9DC"/>
    </a:custClr>
    <a:custClr name="Blau 4">
      <a:srgbClr val="A7D3EC"/>
    </a:custClr>
    <a:custClr name="Blau 5">
      <a:srgbClr val="D1E8FA"/>
    </a:custClr>
    <a:custClr name="Gelb 1">
      <a:srgbClr val="D2AE3D"/>
    </a:custClr>
    <a:custClr name="Gelb 2">
      <a:srgbClr val="F2CD51"/>
    </a:custClr>
    <a:custClr name="Gelb 3">
      <a:srgbClr val="F8DE53"/>
    </a:custClr>
    <a:custClr name="Gelb 4">
      <a:srgbClr val="FCEA7A"/>
    </a:custClr>
    <a:custClr name="Gelb 5">
      <a:srgbClr val="FFF8BE"/>
    </a:custClr>
    <a:custClr name="Grün 1">
      <a:srgbClr val="82A043"/>
    </a:custClr>
    <a:custClr name="Grün 2">
      <a:srgbClr val="A6BF51"/>
    </a:custClr>
    <a:custClr name="Grün 3">
      <a:srgbClr val="CAD55C"/>
    </a:custClr>
    <a:custClr name="Grün 4">
      <a:srgbClr val="D9DF78"/>
    </a:custClr>
    <a:custClr name="Grün 5">
      <a:srgbClr val="E6EAAF"/>
    </a:custClr>
    <a:custClr name="Grau 1">
      <a:srgbClr val="666666"/>
    </a:custClr>
    <a:custClr name="Grau 2">
      <a:srgbClr val="868585"/>
    </a:custClr>
    <a:custClr name="Grau 3">
      <a:srgbClr val="B1B1B1"/>
    </a:custClr>
    <a:custClr name="Grau 4">
      <a:srgbClr val="CFCFCF"/>
    </a:custClr>
    <a:custClr name="Grau 5">
      <a:srgbClr val="EBEBEB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3A8CC32A056AE47942682173C0DE9CE" ma:contentTypeVersion="7" ma:contentTypeDescription="Ein neues Dokument erstellen." ma:contentTypeScope="" ma:versionID="805142680efd2dff13456da6ca9dfc7f">
  <xsd:schema xmlns:xsd="http://www.w3.org/2001/XMLSchema" xmlns:xs="http://www.w3.org/2001/XMLSchema" xmlns:p="http://schemas.microsoft.com/office/2006/metadata/properties" xmlns:ns2="2acd48d8-921c-4259-8a3d-b0781ba679a3" targetNamespace="http://schemas.microsoft.com/office/2006/metadata/properties" ma:root="true" ma:fieldsID="e8b519347e20ca2acbfa3ff94d80d67f" ns2:_="">
    <xsd:import namespace="2acd48d8-921c-4259-8a3d-b0781ba679a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cd48d8-921c-4259-8a3d-b0781ba679a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  <xsd:element name="SharedWithUsers" ma:index="1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acd48d8-921c-4259-8a3d-b0781ba679a3">RJR4FMAMASVY-255725602-1705</_dlc_DocId>
    <_dlc_DocIdUrl xmlns="2acd48d8-921c-4259-8a3d-b0781ba679a3">
      <Url>https://teamsites.dlr.de/sites/corporatedesign/_layouts/15/DocIdRedir.aspx?ID=RJR4FMAMASVY-255725602-1705</Url>
      <Description>RJR4FMAMASVY-255725602-1705</Description>
    </_dlc_DocIdUrl>
  </documentManagement>
</p:properties>
</file>

<file path=customXml/itemProps1.xml><?xml version="1.0" encoding="utf-8"?>
<ds:datastoreItem xmlns:ds="http://schemas.openxmlformats.org/officeDocument/2006/customXml" ds:itemID="{317F45B0-CDCD-4C22-A8C8-CAD45FD368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cd48d8-921c-4259-8a3d-b0781ba679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C4AD050-D241-48C1-B48E-F647ABFF83C5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C81228C8-762E-40A3-BA05-9DFB7F2A981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66D7757-6EF8-42C2-BE38-7A8DD329CC8D}">
  <ds:schemaRefs>
    <ds:schemaRef ds:uri="http://schemas.microsoft.com/office/2006/metadata/properties"/>
    <ds:schemaRef ds:uri="http://schemas.microsoft.com/office/infopath/2007/PartnerControls"/>
    <ds:schemaRef ds:uri="2acd48d8-921c-4259-8a3d-b0781ba679a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2871</TotalTime>
  <Words>2639</Words>
  <Application>Microsoft Macintosh PowerPoint</Application>
  <PresentationFormat>Widescreen</PresentationFormat>
  <Paragraphs>316</Paragraphs>
  <Slides>36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6" baseType="lpstr">
      <vt:lpstr>Arial</vt:lpstr>
      <vt:lpstr>Calibri</vt:lpstr>
      <vt:lpstr>Consolas</vt:lpstr>
      <vt:lpstr>Helvetica Neue</vt:lpstr>
      <vt:lpstr>Helvetica Neue Light</vt:lpstr>
      <vt:lpstr>Helvetica Neue Light</vt:lpstr>
      <vt:lpstr>Helvetica Neue Medium</vt:lpstr>
      <vt:lpstr>Helvetica Neue Medium</vt:lpstr>
      <vt:lpstr>Wingdings</vt:lpstr>
      <vt:lpstr>Office</vt:lpstr>
      <vt:lpstr>zWrap Automating Bare-Metal Deployment of MATLAB Functions on Embedded Targets</vt:lpstr>
      <vt:lpstr>INTRODUCTION</vt:lpstr>
      <vt:lpstr>MATLAB Coder</vt:lpstr>
      <vt:lpstr>ZedBoard</vt:lpstr>
      <vt:lpstr>zWrap</vt:lpstr>
      <vt:lpstr>zWRAP CONCEPTS</vt:lpstr>
      <vt:lpstr>Workflow</vt:lpstr>
      <vt:lpstr>Under the hood – input parsing (1)</vt:lpstr>
      <vt:lpstr>Under the hood – input parsing (2)</vt:lpstr>
      <vt:lpstr>Under the hood – input parsing (3)</vt:lpstr>
      <vt:lpstr>Under the hood – input parsing (3)</vt:lpstr>
      <vt:lpstr>Raw memory serialization</vt:lpstr>
      <vt:lpstr>Converting functions</vt:lpstr>
      <vt:lpstr>HOST – Simulink interface</vt:lpstr>
      <vt:lpstr>The coderArgument class</vt:lpstr>
      <vt:lpstr>The coderArgument class (2)</vt:lpstr>
      <vt:lpstr>Memory Structure</vt:lpstr>
      <vt:lpstr>C/C++ wrapper</vt:lpstr>
      <vt:lpstr>BOOT.bin image generation</vt:lpstr>
      <vt:lpstr>Bonus: function replacement</vt:lpstr>
      <vt:lpstr>Test cases</vt:lpstr>
      <vt:lpstr>Test Case 1: asteroid centroids with neural network</vt:lpstr>
      <vt:lpstr>Test Case 2: this can be dangerous</vt:lpstr>
      <vt:lpstr>EXTENDING THE FRAMEWORK</vt:lpstr>
      <vt:lpstr>Workflow – recall </vt:lpstr>
      <vt:lpstr>A broader vision</vt:lpstr>
      <vt:lpstr>What about the PL?</vt:lpstr>
      <vt:lpstr>LIMITATIONS</vt:lpstr>
      <vt:lpstr>Limitation 1 – Dynamic Memory</vt:lpstr>
      <vt:lpstr>Limitation 2 – Cell Arrays in Simulink</vt:lpstr>
      <vt:lpstr>Limitation 3 – Specific Libraries</vt:lpstr>
      <vt:lpstr>Limitation 4 – Custom MATLAB Classes (?)</vt:lpstr>
      <vt:lpstr>Limitation 5 – Output type/size wrongly inferred by Simulink</vt:lpstr>
      <vt:lpstr>CONCLUSIONS</vt:lpstr>
      <vt:lpstr>Conclusions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danyel</dc:creator>
  <cp:lastModifiedBy>Gianfranco Di Domenico</cp:lastModifiedBy>
  <cp:revision>146</cp:revision>
  <dcterms:created xsi:type="dcterms:W3CDTF">2022-03-24T21:12:41Z</dcterms:created>
  <dcterms:modified xsi:type="dcterms:W3CDTF">2023-07-27T12:59:01Z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0x010100E3A8CC32A056AE47942682173C0DE9CE</vt:lpwstr>
  </property>
  <property fmtid="{D5CDD505-2E9C-101B-9397-08002B2CF9AE}" pid="3" name="_dlc_DocIdItemGuid">
    <vt:lpwstr>5c6082ca-e65d-4333-a2fc-431e75cd89e9</vt:lpwstr>
  </property>
</Properties>
</file>